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348" r:id="rId2"/>
    <p:sldId id="313" r:id="rId3"/>
    <p:sldId id="354" r:id="rId4"/>
    <p:sldId id="351" r:id="rId5"/>
    <p:sldId id="358" r:id="rId6"/>
    <p:sldId id="378" r:id="rId7"/>
    <p:sldId id="379" r:id="rId8"/>
    <p:sldId id="299" r:id="rId9"/>
    <p:sldId id="355" r:id="rId10"/>
    <p:sldId id="309" r:id="rId11"/>
    <p:sldId id="366" r:id="rId12"/>
    <p:sldId id="311" r:id="rId13"/>
    <p:sldId id="370" r:id="rId14"/>
    <p:sldId id="365" r:id="rId15"/>
    <p:sldId id="368" r:id="rId16"/>
    <p:sldId id="374" r:id="rId17"/>
    <p:sldId id="369" r:id="rId18"/>
    <p:sldId id="372" r:id="rId19"/>
    <p:sldId id="361" r:id="rId20"/>
    <p:sldId id="367" r:id="rId21"/>
    <p:sldId id="364" r:id="rId22"/>
    <p:sldId id="333" r:id="rId23"/>
    <p:sldId id="375" r:id="rId24"/>
    <p:sldId id="3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2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3" autoAdjust="0"/>
    <p:restoredTop sz="89514" autoAdjust="0"/>
  </p:normalViewPr>
  <p:slideViewPr>
    <p:cSldViewPr showGuides="1">
      <p:cViewPr varScale="1">
        <p:scale>
          <a:sx n="55" d="100"/>
          <a:sy n="55" d="100"/>
        </p:scale>
        <p:origin x="1528"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D7C5E7-3414-49F1-AEF3-343D35EA64C7}" type="doc">
      <dgm:prSet loTypeId="urn:microsoft.com/office/officeart/2005/8/layout/vList3" loCatId="picture" qsTypeId="urn:microsoft.com/office/officeart/2005/8/quickstyle/simple1" qsCatId="simple" csTypeId="urn:microsoft.com/office/officeart/2005/8/colors/accent1_2" csCatId="accent1" phldr="1"/>
      <dgm:spPr/>
      <dgm:t>
        <a:bodyPr/>
        <a:lstStyle/>
        <a:p>
          <a:endParaRPr kumimoji="1" lang="ja-JP" altLang="en-US"/>
        </a:p>
      </dgm:t>
    </dgm:pt>
    <dgm:pt modelId="{0CE6A5C6-9AFF-4B17-94A8-FBE3065445C2}">
      <dgm:prSet phldrT="[テキスト]"/>
      <dgm:spPr>
        <a:solidFill>
          <a:srgbClr val="FFC000"/>
        </a:solidFill>
      </dgm:spPr>
      <dgm:t>
        <a:bodyPr/>
        <a:lstStyle/>
        <a:p>
          <a:r>
            <a:rPr kumimoji="1" lang="ja-JP" altLang="en-US" b="1" dirty="0" smtClean="0">
              <a:solidFill>
                <a:schemeClr val="tx1"/>
              </a:solidFill>
            </a:rPr>
            <a:t>仕訳日計表　　当日試算表</a:t>
          </a:r>
          <a:endParaRPr kumimoji="1" lang="ja-JP" altLang="en-US" b="1" dirty="0">
            <a:solidFill>
              <a:schemeClr val="tx1"/>
            </a:solidFill>
          </a:endParaRPr>
        </a:p>
      </dgm:t>
    </dgm:pt>
    <dgm:pt modelId="{69FC3C5E-EEA9-411D-81EE-5D2AE4725477}" type="parTrans" cxnId="{7E0D40B7-0AC4-4D80-9066-B1EDECEC89CC}">
      <dgm:prSet/>
      <dgm:spPr/>
      <dgm:t>
        <a:bodyPr/>
        <a:lstStyle/>
        <a:p>
          <a:endParaRPr kumimoji="1" lang="ja-JP" altLang="en-US"/>
        </a:p>
      </dgm:t>
    </dgm:pt>
    <dgm:pt modelId="{EF005B84-0DAE-4FEE-8C28-9ADCF924970B}" type="sibTrans" cxnId="{7E0D40B7-0AC4-4D80-9066-B1EDECEC89CC}">
      <dgm:prSet/>
      <dgm:spPr/>
      <dgm:t>
        <a:bodyPr/>
        <a:lstStyle/>
        <a:p>
          <a:endParaRPr kumimoji="1" lang="ja-JP" altLang="en-US"/>
        </a:p>
      </dgm:t>
    </dgm:pt>
    <dgm:pt modelId="{64C1EFE3-06E3-4205-9ADC-6C1B0435C650}">
      <dgm:prSet phldrT="[テキスト]"/>
      <dgm:spPr>
        <a:solidFill>
          <a:schemeClr val="accent5">
            <a:lumMod val="20000"/>
            <a:lumOff val="80000"/>
          </a:schemeClr>
        </a:solidFill>
      </dgm:spPr>
      <dgm:t>
        <a:bodyPr/>
        <a:lstStyle/>
        <a:p>
          <a:pPr algn="l"/>
          <a:r>
            <a:rPr kumimoji="1" lang="ja-JP" altLang="en-US" b="1" dirty="0" smtClean="0">
              <a:solidFill>
                <a:schemeClr val="tx1"/>
              </a:solidFill>
            </a:rPr>
            <a:t>瞬間</a:t>
          </a:r>
          <a:r>
            <a:rPr kumimoji="1" lang="en-US" altLang="ja-JP" b="1" dirty="0" smtClean="0">
              <a:solidFill>
                <a:schemeClr val="tx1"/>
              </a:solidFill>
            </a:rPr>
            <a:t>B/S</a:t>
          </a:r>
          <a:r>
            <a:rPr kumimoji="1" lang="ja-JP" altLang="en-US" b="1" dirty="0" smtClean="0">
              <a:solidFill>
                <a:schemeClr val="tx1"/>
              </a:solidFill>
            </a:rPr>
            <a:t>　</a:t>
          </a:r>
          <a:r>
            <a:rPr kumimoji="1" lang="ja-JP" altLang="en-US" dirty="0" smtClean="0">
              <a:solidFill>
                <a:schemeClr val="tx1"/>
              </a:solidFill>
            </a:rPr>
            <a:t>　　　　</a:t>
          </a:r>
          <a:r>
            <a:rPr kumimoji="1" lang="ja-JP" altLang="en-US" b="1" dirty="0" smtClean="0">
              <a:solidFill>
                <a:schemeClr val="tx1"/>
              </a:solidFill>
            </a:rPr>
            <a:t>　</a:t>
          </a:r>
          <a:r>
            <a:rPr kumimoji="1" lang="en-US" altLang="ja-JP" b="1" dirty="0" smtClean="0">
              <a:solidFill>
                <a:schemeClr val="tx1"/>
              </a:solidFill>
            </a:rPr>
            <a:t>P/L,C/F</a:t>
          </a:r>
          <a:endParaRPr kumimoji="1" lang="ja-JP" altLang="en-US" b="1" dirty="0">
            <a:solidFill>
              <a:schemeClr val="tx1"/>
            </a:solidFill>
          </a:endParaRPr>
        </a:p>
      </dgm:t>
    </dgm:pt>
    <dgm:pt modelId="{289186DB-E9ED-4B5C-8597-AC354D874F72}" type="parTrans" cxnId="{9C97C45C-2E5B-485B-ABE1-1DA2B77549D4}">
      <dgm:prSet/>
      <dgm:spPr/>
      <dgm:t>
        <a:bodyPr/>
        <a:lstStyle/>
        <a:p>
          <a:endParaRPr kumimoji="1" lang="ja-JP" altLang="en-US"/>
        </a:p>
      </dgm:t>
    </dgm:pt>
    <dgm:pt modelId="{6BB8C5BE-6D45-4F5E-8297-DF4328D865F2}" type="sibTrans" cxnId="{9C97C45C-2E5B-485B-ABE1-1DA2B77549D4}">
      <dgm:prSet/>
      <dgm:spPr/>
      <dgm:t>
        <a:bodyPr/>
        <a:lstStyle/>
        <a:p>
          <a:endParaRPr kumimoji="1" lang="ja-JP" altLang="en-US"/>
        </a:p>
      </dgm:t>
    </dgm:pt>
    <dgm:pt modelId="{A6246BAC-ADCA-4D12-B97C-48EBB12A9C69}">
      <dgm:prSet phldrT="[テキスト]"/>
      <dgm:spPr>
        <a:solidFill>
          <a:schemeClr val="accent5">
            <a:lumMod val="20000"/>
            <a:lumOff val="80000"/>
          </a:schemeClr>
        </a:solidFill>
      </dgm:spPr>
      <dgm:t>
        <a:bodyPr/>
        <a:lstStyle/>
        <a:p>
          <a:r>
            <a:rPr kumimoji="1" lang="ja-JP" altLang="en-US" b="1" dirty="0" smtClean="0">
              <a:solidFill>
                <a:schemeClr val="tx1"/>
              </a:solidFill>
            </a:rPr>
            <a:t>瞬間仕訳</a:t>
          </a:r>
          <a:endParaRPr kumimoji="1" lang="ja-JP" altLang="en-US" b="1" dirty="0">
            <a:solidFill>
              <a:schemeClr val="tx1"/>
            </a:solidFill>
          </a:endParaRPr>
        </a:p>
      </dgm:t>
    </dgm:pt>
    <dgm:pt modelId="{74F1D445-16CF-4591-A06E-4F271EC5108C}" type="parTrans" cxnId="{908EC256-1291-40A2-897C-8FF92F37EAA6}">
      <dgm:prSet/>
      <dgm:spPr/>
      <dgm:t>
        <a:bodyPr/>
        <a:lstStyle/>
        <a:p>
          <a:endParaRPr kumimoji="1" lang="ja-JP" altLang="en-US"/>
        </a:p>
      </dgm:t>
    </dgm:pt>
    <dgm:pt modelId="{D89BF00D-CF4A-4765-A2FB-936D1BF6C1AE}" type="sibTrans" cxnId="{908EC256-1291-40A2-897C-8FF92F37EAA6}">
      <dgm:prSet/>
      <dgm:spPr/>
      <dgm:t>
        <a:bodyPr/>
        <a:lstStyle/>
        <a:p>
          <a:endParaRPr kumimoji="1" lang="ja-JP" altLang="en-US"/>
        </a:p>
      </dgm:t>
    </dgm:pt>
    <dgm:pt modelId="{B7BA7CA6-369F-4B07-B0F2-6618934A7C63}">
      <dgm:prSet phldrT="[テキスト]"/>
      <dgm:spPr>
        <a:solidFill>
          <a:srgbClr val="FFC000"/>
        </a:solidFill>
      </dgm:spPr>
      <dgm:t>
        <a:bodyPr/>
        <a:lstStyle/>
        <a:p>
          <a:r>
            <a:rPr kumimoji="1" lang="ja-JP" altLang="en-US" b="1" dirty="0" smtClean="0">
              <a:solidFill>
                <a:schemeClr val="tx1"/>
              </a:solidFill>
            </a:rPr>
            <a:t>月初・前日</a:t>
          </a:r>
          <a:r>
            <a:rPr kumimoji="1" lang="en-US" altLang="ja-JP" b="1" dirty="0" smtClean="0">
              <a:solidFill>
                <a:schemeClr val="tx1"/>
              </a:solidFill>
            </a:rPr>
            <a:t>B/S</a:t>
          </a:r>
          <a:endParaRPr kumimoji="1" lang="ja-JP" altLang="en-US" b="1" dirty="0">
            <a:solidFill>
              <a:schemeClr val="tx1"/>
            </a:solidFill>
          </a:endParaRPr>
        </a:p>
      </dgm:t>
    </dgm:pt>
    <dgm:pt modelId="{0798C99C-5B08-42F8-A241-FA973048D0DE}" type="parTrans" cxnId="{A903ADB6-9A12-42AD-9654-8E8A3510D825}">
      <dgm:prSet/>
      <dgm:spPr/>
      <dgm:t>
        <a:bodyPr/>
        <a:lstStyle/>
        <a:p>
          <a:endParaRPr kumimoji="1" lang="ja-JP" altLang="en-US"/>
        </a:p>
      </dgm:t>
    </dgm:pt>
    <dgm:pt modelId="{E422276F-7974-43E2-AC84-634CFE58B485}" type="sibTrans" cxnId="{A903ADB6-9A12-42AD-9654-8E8A3510D825}">
      <dgm:prSet/>
      <dgm:spPr/>
      <dgm:t>
        <a:bodyPr/>
        <a:lstStyle/>
        <a:p>
          <a:endParaRPr kumimoji="1" lang="ja-JP" altLang="en-US"/>
        </a:p>
      </dgm:t>
    </dgm:pt>
    <dgm:pt modelId="{07C4E926-0226-4603-8CA3-BFDD4ED00919}">
      <dgm:prSet phldrT="[テキスト]"/>
      <dgm:spPr>
        <a:solidFill>
          <a:schemeClr val="accent5">
            <a:lumMod val="20000"/>
            <a:lumOff val="80000"/>
          </a:schemeClr>
        </a:solidFill>
      </dgm:spPr>
      <dgm:t>
        <a:bodyPr/>
        <a:lstStyle/>
        <a:p>
          <a:r>
            <a:rPr kumimoji="1" lang="ja-JP" altLang="en-US" dirty="0" smtClean="0">
              <a:solidFill>
                <a:schemeClr val="tx1"/>
              </a:solidFill>
            </a:rPr>
            <a:t>　</a:t>
          </a:r>
          <a:r>
            <a:rPr kumimoji="1" lang="ja-JP" altLang="en-US" b="1" dirty="0" smtClean="0">
              <a:solidFill>
                <a:schemeClr val="tx1"/>
              </a:solidFill>
            </a:rPr>
            <a:t>自動瞬間入力１件</a:t>
          </a:r>
          <a:endParaRPr kumimoji="1" lang="ja-JP" altLang="en-US" b="1" dirty="0">
            <a:solidFill>
              <a:schemeClr val="tx1"/>
            </a:solidFill>
          </a:endParaRPr>
        </a:p>
      </dgm:t>
    </dgm:pt>
    <dgm:pt modelId="{2AD15FB5-6A94-4FF2-81B6-8F5879C261DE}" type="parTrans" cxnId="{50F9921C-4A96-4906-B273-BEE38413D9A5}">
      <dgm:prSet/>
      <dgm:spPr/>
      <dgm:t>
        <a:bodyPr/>
        <a:lstStyle/>
        <a:p>
          <a:endParaRPr kumimoji="1" lang="ja-JP" altLang="en-US"/>
        </a:p>
      </dgm:t>
    </dgm:pt>
    <dgm:pt modelId="{C4263471-B082-41C3-99E1-9A7B23FA0F67}" type="sibTrans" cxnId="{50F9921C-4A96-4906-B273-BEE38413D9A5}">
      <dgm:prSet/>
      <dgm:spPr/>
      <dgm:t>
        <a:bodyPr/>
        <a:lstStyle/>
        <a:p>
          <a:endParaRPr kumimoji="1" lang="ja-JP" altLang="en-US"/>
        </a:p>
      </dgm:t>
    </dgm:pt>
    <dgm:pt modelId="{D2094BED-C5D8-4247-8FE7-FFB1912507D3}">
      <dgm:prSet phldrT="[テキスト]"/>
      <dgm:spPr>
        <a:solidFill>
          <a:schemeClr val="accent5">
            <a:lumMod val="20000"/>
            <a:lumOff val="80000"/>
          </a:schemeClr>
        </a:solidFill>
      </dgm:spPr>
      <dgm:t>
        <a:bodyPr/>
        <a:lstStyle/>
        <a:p>
          <a:r>
            <a:rPr kumimoji="1" lang="ja-JP" altLang="en-US" b="1" dirty="0" smtClean="0">
              <a:solidFill>
                <a:schemeClr val="tx1"/>
              </a:solidFill>
            </a:rPr>
            <a:t>人・機械作業　</a:t>
          </a:r>
          <a:endParaRPr kumimoji="1" lang="ja-JP" altLang="en-US" b="1" dirty="0">
            <a:solidFill>
              <a:schemeClr val="tx1"/>
            </a:solidFill>
          </a:endParaRPr>
        </a:p>
      </dgm:t>
    </dgm:pt>
    <dgm:pt modelId="{F155A39E-9F91-49DD-9B5E-1850F34DC920}" type="parTrans" cxnId="{388D524A-8517-4F02-834B-CBEA8054023D}">
      <dgm:prSet/>
      <dgm:spPr/>
      <dgm:t>
        <a:bodyPr/>
        <a:lstStyle/>
        <a:p>
          <a:endParaRPr kumimoji="1" lang="ja-JP" altLang="en-US"/>
        </a:p>
      </dgm:t>
    </dgm:pt>
    <dgm:pt modelId="{1825F64B-E32C-4221-ADE4-A3AAD146D207}" type="sibTrans" cxnId="{388D524A-8517-4F02-834B-CBEA8054023D}">
      <dgm:prSet/>
      <dgm:spPr/>
      <dgm:t>
        <a:bodyPr/>
        <a:lstStyle/>
        <a:p>
          <a:endParaRPr kumimoji="1" lang="ja-JP" altLang="en-US"/>
        </a:p>
      </dgm:t>
    </dgm:pt>
    <dgm:pt modelId="{CB17331B-A6E6-491D-B9B1-7F02CC0C82FC}" type="pres">
      <dgm:prSet presAssocID="{99D7C5E7-3414-49F1-AEF3-343D35EA64C7}" presName="linearFlow" presStyleCnt="0">
        <dgm:presLayoutVars>
          <dgm:dir/>
          <dgm:resizeHandles val="exact"/>
        </dgm:presLayoutVars>
      </dgm:prSet>
      <dgm:spPr/>
      <dgm:t>
        <a:bodyPr/>
        <a:lstStyle/>
        <a:p>
          <a:endParaRPr kumimoji="1" lang="ja-JP" altLang="en-US"/>
        </a:p>
      </dgm:t>
    </dgm:pt>
    <dgm:pt modelId="{611B39F4-CC63-4AF2-97AD-4281DADEC3A2}" type="pres">
      <dgm:prSet presAssocID="{0CE6A5C6-9AFF-4B17-94A8-FBE3065445C2}" presName="composite" presStyleCnt="0"/>
      <dgm:spPr/>
    </dgm:pt>
    <dgm:pt modelId="{760E6145-964F-420C-8A2D-7A743782C998}" type="pres">
      <dgm:prSet presAssocID="{0CE6A5C6-9AFF-4B17-94A8-FBE3065445C2}" presName="imgShp" presStyleLbl="fgImgPlace1" presStyleIdx="0" presStyleCnt="6"/>
      <dgm:spPr/>
    </dgm:pt>
    <dgm:pt modelId="{887DC037-2AA3-4E67-B397-1E748D3B7422}" type="pres">
      <dgm:prSet presAssocID="{0CE6A5C6-9AFF-4B17-94A8-FBE3065445C2}" presName="txShp" presStyleLbl="node1" presStyleIdx="0" presStyleCnt="6">
        <dgm:presLayoutVars>
          <dgm:bulletEnabled val="1"/>
        </dgm:presLayoutVars>
      </dgm:prSet>
      <dgm:spPr/>
      <dgm:t>
        <a:bodyPr/>
        <a:lstStyle/>
        <a:p>
          <a:endParaRPr kumimoji="1" lang="ja-JP" altLang="en-US"/>
        </a:p>
      </dgm:t>
    </dgm:pt>
    <dgm:pt modelId="{07ABDAC4-B0EB-4B01-BD6C-D14E16289A47}" type="pres">
      <dgm:prSet presAssocID="{EF005B84-0DAE-4FEE-8C28-9ADCF924970B}" presName="spacing" presStyleCnt="0"/>
      <dgm:spPr/>
    </dgm:pt>
    <dgm:pt modelId="{5992CC6C-273B-463E-A4D0-B3898DACDF91}" type="pres">
      <dgm:prSet presAssocID="{64C1EFE3-06E3-4205-9ADC-6C1B0435C650}" presName="composite" presStyleCnt="0"/>
      <dgm:spPr/>
    </dgm:pt>
    <dgm:pt modelId="{86223A64-1A3F-40AD-B460-36F41C1DD35D}" type="pres">
      <dgm:prSet presAssocID="{64C1EFE3-06E3-4205-9ADC-6C1B0435C650}" presName="imgShp" presStyleLbl="fgImgPlace1" presStyleIdx="1" presStyleCnt="6"/>
      <dgm:spPr/>
    </dgm:pt>
    <dgm:pt modelId="{D0FCC76C-76F5-4C85-9A8D-23673DF6D266}" type="pres">
      <dgm:prSet presAssocID="{64C1EFE3-06E3-4205-9ADC-6C1B0435C650}" presName="txShp" presStyleLbl="node1" presStyleIdx="1" presStyleCnt="6" custLinFactNeighborX="5222" custLinFactNeighborY="2479">
        <dgm:presLayoutVars>
          <dgm:bulletEnabled val="1"/>
        </dgm:presLayoutVars>
      </dgm:prSet>
      <dgm:spPr/>
      <dgm:t>
        <a:bodyPr/>
        <a:lstStyle/>
        <a:p>
          <a:endParaRPr kumimoji="1" lang="ja-JP" altLang="en-US"/>
        </a:p>
      </dgm:t>
    </dgm:pt>
    <dgm:pt modelId="{15F847C2-4E4B-4961-B16D-35FFF8AE683B}" type="pres">
      <dgm:prSet presAssocID="{6BB8C5BE-6D45-4F5E-8297-DF4328D865F2}" presName="spacing" presStyleCnt="0"/>
      <dgm:spPr/>
    </dgm:pt>
    <dgm:pt modelId="{8A1A842B-4D62-4259-85B8-A1F1B88C872F}" type="pres">
      <dgm:prSet presAssocID="{A6246BAC-ADCA-4D12-B97C-48EBB12A9C69}" presName="composite" presStyleCnt="0"/>
      <dgm:spPr/>
    </dgm:pt>
    <dgm:pt modelId="{72C8B7DD-4B79-43F0-8CA5-A377251799DF}" type="pres">
      <dgm:prSet presAssocID="{A6246BAC-ADCA-4D12-B97C-48EBB12A9C69}" presName="imgShp" presStyleLbl="fgImgPlace1" presStyleIdx="2" presStyleCnt="6"/>
      <dgm:spPr/>
    </dgm:pt>
    <dgm:pt modelId="{0641EC58-B5EC-472B-8A04-9C7BB0E4E6B5}" type="pres">
      <dgm:prSet presAssocID="{A6246BAC-ADCA-4D12-B97C-48EBB12A9C69}" presName="txShp" presStyleLbl="node1" presStyleIdx="2" presStyleCnt="6">
        <dgm:presLayoutVars>
          <dgm:bulletEnabled val="1"/>
        </dgm:presLayoutVars>
      </dgm:prSet>
      <dgm:spPr/>
      <dgm:t>
        <a:bodyPr/>
        <a:lstStyle/>
        <a:p>
          <a:endParaRPr kumimoji="1" lang="ja-JP" altLang="en-US"/>
        </a:p>
      </dgm:t>
    </dgm:pt>
    <dgm:pt modelId="{275FBF0E-6648-46C4-839E-3D9A557E9A47}" type="pres">
      <dgm:prSet presAssocID="{D89BF00D-CF4A-4765-A2FB-936D1BF6C1AE}" presName="spacing" presStyleCnt="0"/>
      <dgm:spPr/>
    </dgm:pt>
    <dgm:pt modelId="{78D45E41-102B-40D1-A3FB-F6CA6F3D1D51}" type="pres">
      <dgm:prSet presAssocID="{B7BA7CA6-369F-4B07-B0F2-6618934A7C63}" presName="composite" presStyleCnt="0"/>
      <dgm:spPr/>
    </dgm:pt>
    <dgm:pt modelId="{2E6FCEC8-76A6-488B-89FA-FE10F9275282}" type="pres">
      <dgm:prSet presAssocID="{B7BA7CA6-369F-4B07-B0F2-6618934A7C63}" presName="imgShp" presStyleLbl="fgImgPlace1" presStyleIdx="3" presStyleCnt="6" custLinFactY="200000" custLinFactNeighborX="9306" custLinFactNeighborY="272365"/>
      <dgm:spPr/>
    </dgm:pt>
    <dgm:pt modelId="{265F761A-795C-4CE6-A118-7475E61300A2}" type="pres">
      <dgm:prSet presAssocID="{B7BA7CA6-369F-4B07-B0F2-6618934A7C63}" presName="txShp" presStyleLbl="node1" presStyleIdx="3" presStyleCnt="6" custLinFactY="159211" custLinFactNeighborX="-7212" custLinFactNeighborY="200000">
        <dgm:presLayoutVars>
          <dgm:bulletEnabled val="1"/>
        </dgm:presLayoutVars>
      </dgm:prSet>
      <dgm:spPr/>
      <dgm:t>
        <a:bodyPr/>
        <a:lstStyle/>
        <a:p>
          <a:endParaRPr kumimoji="1" lang="ja-JP" altLang="en-US"/>
        </a:p>
      </dgm:t>
    </dgm:pt>
    <dgm:pt modelId="{E9B12738-BF21-46B2-BC4B-760F5652A7F6}" type="pres">
      <dgm:prSet presAssocID="{E422276F-7974-43E2-AC84-634CFE58B485}" presName="spacing" presStyleCnt="0"/>
      <dgm:spPr/>
    </dgm:pt>
    <dgm:pt modelId="{379606B5-82F9-4D83-B2A3-1E382214660A}" type="pres">
      <dgm:prSet presAssocID="{07C4E926-0226-4603-8CA3-BFDD4ED00919}" presName="composite" presStyleCnt="0"/>
      <dgm:spPr/>
    </dgm:pt>
    <dgm:pt modelId="{8209A727-C6C8-4C0E-A679-6B70A8240E37}" type="pres">
      <dgm:prSet presAssocID="{07C4E926-0226-4603-8CA3-BFDD4ED00919}" presName="imgShp" presStyleLbl="fgImgPlace1" presStyleIdx="4" presStyleCnt="6" custLinFactY="-27953" custLinFactNeighborX="9306" custLinFactNeighborY="-100000"/>
      <dgm:spPr/>
      <dgm:t>
        <a:bodyPr/>
        <a:lstStyle/>
        <a:p>
          <a:endParaRPr kumimoji="1" lang="ja-JP" altLang="en-US"/>
        </a:p>
      </dgm:t>
    </dgm:pt>
    <dgm:pt modelId="{2A852DE7-63C3-476F-9022-2F2E48863854}" type="pres">
      <dgm:prSet presAssocID="{07C4E926-0226-4603-8CA3-BFDD4ED00919}" presName="txShp" presStyleLbl="node1" presStyleIdx="4" presStyleCnt="6" custLinFactY="-21772" custLinFactNeighborX="-3659" custLinFactNeighborY="-100000">
        <dgm:presLayoutVars>
          <dgm:bulletEnabled val="1"/>
        </dgm:presLayoutVars>
      </dgm:prSet>
      <dgm:spPr/>
      <dgm:t>
        <a:bodyPr/>
        <a:lstStyle/>
        <a:p>
          <a:endParaRPr kumimoji="1" lang="ja-JP" altLang="en-US"/>
        </a:p>
      </dgm:t>
    </dgm:pt>
    <dgm:pt modelId="{8E1D86E8-E8FC-417D-A67A-59E9EEDFB086}" type="pres">
      <dgm:prSet presAssocID="{C4263471-B082-41C3-99E1-9A7B23FA0F67}" presName="spacing" presStyleCnt="0"/>
      <dgm:spPr/>
    </dgm:pt>
    <dgm:pt modelId="{59EAEA85-9C11-481F-925E-D06AD662BCCC}" type="pres">
      <dgm:prSet presAssocID="{D2094BED-C5D8-4247-8FE7-FFB1912507D3}" presName="composite" presStyleCnt="0"/>
      <dgm:spPr/>
    </dgm:pt>
    <dgm:pt modelId="{C163ECF8-D4AC-43C1-B1C6-E6D86EFC2221}" type="pres">
      <dgm:prSet presAssocID="{D2094BED-C5D8-4247-8FE7-FFB1912507D3}" presName="imgShp" presStyleLbl="fgImgPlace1" presStyleIdx="5" presStyleCnt="6" custLinFactY="-31251" custLinFactNeighborY="-100000"/>
      <dgm:spPr/>
    </dgm:pt>
    <dgm:pt modelId="{B481758C-C474-4C35-B9E1-EFBF8D80ED81}" type="pres">
      <dgm:prSet presAssocID="{D2094BED-C5D8-4247-8FE7-FFB1912507D3}" presName="txShp" presStyleLbl="node1" presStyleIdx="5" presStyleCnt="6" custLinFactY="-31251" custLinFactNeighborY="-100000">
        <dgm:presLayoutVars>
          <dgm:bulletEnabled val="1"/>
        </dgm:presLayoutVars>
      </dgm:prSet>
      <dgm:spPr/>
      <dgm:t>
        <a:bodyPr/>
        <a:lstStyle/>
        <a:p>
          <a:endParaRPr kumimoji="1" lang="ja-JP" altLang="en-US"/>
        </a:p>
      </dgm:t>
    </dgm:pt>
  </dgm:ptLst>
  <dgm:cxnLst>
    <dgm:cxn modelId="{388D524A-8517-4F02-834B-CBEA8054023D}" srcId="{99D7C5E7-3414-49F1-AEF3-343D35EA64C7}" destId="{D2094BED-C5D8-4247-8FE7-FFB1912507D3}" srcOrd="5" destOrd="0" parTransId="{F155A39E-9F91-49DD-9B5E-1850F34DC920}" sibTransId="{1825F64B-E32C-4221-ADE4-A3AAD146D207}"/>
    <dgm:cxn modelId="{908EC256-1291-40A2-897C-8FF92F37EAA6}" srcId="{99D7C5E7-3414-49F1-AEF3-343D35EA64C7}" destId="{A6246BAC-ADCA-4D12-B97C-48EBB12A9C69}" srcOrd="2" destOrd="0" parTransId="{74F1D445-16CF-4591-A06E-4F271EC5108C}" sibTransId="{D89BF00D-CF4A-4765-A2FB-936D1BF6C1AE}"/>
    <dgm:cxn modelId="{D99888B5-8658-4A97-874B-3640A6436EC2}" type="presOf" srcId="{64C1EFE3-06E3-4205-9ADC-6C1B0435C650}" destId="{D0FCC76C-76F5-4C85-9A8D-23673DF6D266}" srcOrd="0" destOrd="0" presId="urn:microsoft.com/office/officeart/2005/8/layout/vList3"/>
    <dgm:cxn modelId="{50F9921C-4A96-4906-B273-BEE38413D9A5}" srcId="{99D7C5E7-3414-49F1-AEF3-343D35EA64C7}" destId="{07C4E926-0226-4603-8CA3-BFDD4ED00919}" srcOrd="4" destOrd="0" parTransId="{2AD15FB5-6A94-4FF2-81B6-8F5879C261DE}" sibTransId="{C4263471-B082-41C3-99E1-9A7B23FA0F67}"/>
    <dgm:cxn modelId="{A4509688-774D-4747-A4CB-129052767F8B}" type="presOf" srcId="{0CE6A5C6-9AFF-4B17-94A8-FBE3065445C2}" destId="{887DC037-2AA3-4E67-B397-1E748D3B7422}" srcOrd="0" destOrd="0" presId="urn:microsoft.com/office/officeart/2005/8/layout/vList3"/>
    <dgm:cxn modelId="{80415EBD-2B56-40AE-8B0D-32B27B5411DE}" type="presOf" srcId="{A6246BAC-ADCA-4D12-B97C-48EBB12A9C69}" destId="{0641EC58-B5EC-472B-8A04-9C7BB0E4E6B5}" srcOrd="0" destOrd="0" presId="urn:microsoft.com/office/officeart/2005/8/layout/vList3"/>
    <dgm:cxn modelId="{6F9C600C-B5FA-47E6-936E-4EDF442557FA}" type="presOf" srcId="{B7BA7CA6-369F-4B07-B0F2-6618934A7C63}" destId="{265F761A-795C-4CE6-A118-7475E61300A2}" srcOrd="0" destOrd="0" presId="urn:microsoft.com/office/officeart/2005/8/layout/vList3"/>
    <dgm:cxn modelId="{E7450191-486D-4320-A3C8-7FC23D7E2007}" type="presOf" srcId="{D2094BED-C5D8-4247-8FE7-FFB1912507D3}" destId="{B481758C-C474-4C35-B9E1-EFBF8D80ED81}" srcOrd="0" destOrd="0" presId="urn:microsoft.com/office/officeart/2005/8/layout/vList3"/>
    <dgm:cxn modelId="{07647270-5BB4-4750-B53B-24A8A38C0008}" type="presOf" srcId="{07C4E926-0226-4603-8CA3-BFDD4ED00919}" destId="{2A852DE7-63C3-476F-9022-2F2E48863854}" srcOrd="0" destOrd="0" presId="urn:microsoft.com/office/officeart/2005/8/layout/vList3"/>
    <dgm:cxn modelId="{178F79A5-F72F-4DAD-9BEE-E6A3E5B33A83}" type="presOf" srcId="{99D7C5E7-3414-49F1-AEF3-343D35EA64C7}" destId="{CB17331B-A6E6-491D-B9B1-7F02CC0C82FC}" srcOrd="0" destOrd="0" presId="urn:microsoft.com/office/officeart/2005/8/layout/vList3"/>
    <dgm:cxn modelId="{A903ADB6-9A12-42AD-9654-8E8A3510D825}" srcId="{99D7C5E7-3414-49F1-AEF3-343D35EA64C7}" destId="{B7BA7CA6-369F-4B07-B0F2-6618934A7C63}" srcOrd="3" destOrd="0" parTransId="{0798C99C-5B08-42F8-A241-FA973048D0DE}" sibTransId="{E422276F-7974-43E2-AC84-634CFE58B485}"/>
    <dgm:cxn modelId="{9C97C45C-2E5B-485B-ABE1-1DA2B77549D4}" srcId="{99D7C5E7-3414-49F1-AEF3-343D35EA64C7}" destId="{64C1EFE3-06E3-4205-9ADC-6C1B0435C650}" srcOrd="1" destOrd="0" parTransId="{289186DB-E9ED-4B5C-8597-AC354D874F72}" sibTransId="{6BB8C5BE-6D45-4F5E-8297-DF4328D865F2}"/>
    <dgm:cxn modelId="{7E0D40B7-0AC4-4D80-9066-B1EDECEC89CC}" srcId="{99D7C5E7-3414-49F1-AEF3-343D35EA64C7}" destId="{0CE6A5C6-9AFF-4B17-94A8-FBE3065445C2}" srcOrd="0" destOrd="0" parTransId="{69FC3C5E-EEA9-411D-81EE-5D2AE4725477}" sibTransId="{EF005B84-0DAE-4FEE-8C28-9ADCF924970B}"/>
    <dgm:cxn modelId="{940163D4-A055-4293-8E66-641F3D7833CD}" type="presParOf" srcId="{CB17331B-A6E6-491D-B9B1-7F02CC0C82FC}" destId="{611B39F4-CC63-4AF2-97AD-4281DADEC3A2}" srcOrd="0" destOrd="0" presId="urn:microsoft.com/office/officeart/2005/8/layout/vList3"/>
    <dgm:cxn modelId="{3756165B-15B7-4909-AD1E-FB420E5AFA73}" type="presParOf" srcId="{611B39F4-CC63-4AF2-97AD-4281DADEC3A2}" destId="{760E6145-964F-420C-8A2D-7A743782C998}" srcOrd="0" destOrd="0" presId="urn:microsoft.com/office/officeart/2005/8/layout/vList3"/>
    <dgm:cxn modelId="{F04337BD-1BD9-4DCA-9A57-FB2A8203D6D4}" type="presParOf" srcId="{611B39F4-CC63-4AF2-97AD-4281DADEC3A2}" destId="{887DC037-2AA3-4E67-B397-1E748D3B7422}" srcOrd="1" destOrd="0" presId="urn:microsoft.com/office/officeart/2005/8/layout/vList3"/>
    <dgm:cxn modelId="{CB200C1C-767C-4F75-9F26-3E8697DF9293}" type="presParOf" srcId="{CB17331B-A6E6-491D-B9B1-7F02CC0C82FC}" destId="{07ABDAC4-B0EB-4B01-BD6C-D14E16289A47}" srcOrd="1" destOrd="0" presId="urn:microsoft.com/office/officeart/2005/8/layout/vList3"/>
    <dgm:cxn modelId="{29EA74DF-F951-42D0-9361-267574B0FBE7}" type="presParOf" srcId="{CB17331B-A6E6-491D-B9B1-7F02CC0C82FC}" destId="{5992CC6C-273B-463E-A4D0-B3898DACDF91}" srcOrd="2" destOrd="0" presId="urn:microsoft.com/office/officeart/2005/8/layout/vList3"/>
    <dgm:cxn modelId="{0986A906-9E92-4C66-81BD-4C4A5D50E3B1}" type="presParOf" srcId="{5992CC6C-273B-463E-A4D0-B3898DACDF91}" destId="{86223A64-1A3F-40AD-B460-36F41C1DD35D}" srcOrd="0" destOrd="0" presId="urn:microsoft.com/office/officeart/2005/8/layout/vList3"/>
    <dgm:cxn modelId="{B9B606E0-814B-492D-A17D-A1D0DF070DB9}" type="presParOf" srcId="{5992CC6C-273B-463E-A4D0-B3898DACDF91}" destId="{D0FCC76C-76F5-4C85-9A8D-23673DF6D266}" srcOrd="1" destOrd="0" presId="urn:microsoft.com/office/officeart/2005/8/layout/vList3"/>
    <dgm:cxn modelId="{1E659752-CCAA-4C96-A448-3CE91EDC0FA7}" type="presParOf" srcId="{CB17331B-A6E6-491D-B9B1-7F02CC0C82FC}" destId="{15F847C2-4E4B-4961-B16D-35FFF8AE683B}" srcOrd="3" destOrd="0" presId="urn:microsoft.com/office/officeart/2005/8/layout/vList3"/>
    <dgm:cxn modelId="{E2180E60-96AD-42AE-B96E-F0A38F1F4646}" type="presParOf" srcId="{CB17331B-A6E6-491D-B9B1-7F02CC0C82FC}" destId="{8A1A842B-4D62-4259-85B8-A1F1B88C872F}" srcOrd="4" destOrd="0" presId="urn:microsoft.com/office/officeart/2005/8/layout/vList3"/>
    <dgm:cxn modelId="{CE1A11A7-4196-4B38-A793-398350A599E7}" type="presParOf" srcId="{8A1A842B-4D62-4259-85B8-A1F1B88C872F}" destId="{72C8B7DD-4B79-43F0-8CA5-A377251799DF}" srcOrd="0" destOrd="0" presId="urn:microsoft.com/office/officeart/2005/8/layout/vList3"/>
    <dgm:cxn modelId="{B80237FD-0857-4585-90E8-391FE64A8CB7}" type="presParOf" srcId="{8A1A842B-4D62-4259-85B8-A1F1B88C872F}" destId="{0641EC58-B5EC-472B-8A04-9C7BB0E4E6B5}" srcOrd="1" destOrd="0" presId="urn:microsoft.com/office/officeart/2005/8/layout/vList3"/>
    <dgm:cxn modelId="{D51C8403-4229-4D88-91C8-FEBAD742528A}" type="presParOf" srcId="{CB17331B-A6E6-491D-B9B1-7F02CC0C82FC}" destId="{275FBF0E-6648-46C4-839E-3D9A557E9A47}" srcOrd="5" destOrd="0" presId="urn:microsoft.com/office/officeart/2005/8/layout/vList3"/>
    <dgm:cxn modelId="{E3ABFE4F-5A68-45D5-B45A-9AA02BC5C6C4}" type="presParOf" srcId="{CB17331B-A6E6-491D-B9B1-7F02CC0C82FC}" destId="{78D45E41-102B-40D1-A3FB-F6CA6F3D1D51}" srcOrd="6" destOrd="0" presId="urn:microsoft.com/office/officeart/2005/8/layout/vList3"/>
    <dgm:cxn modelId="{F11BD12F-1BF8-48FB-B30D-7AF706A1F58C}" type="presParOf" srcId="{78D45E41-102B-40D1-A3FB-F6CA6F3D1D51}" destId="{2E6FCEC8-76A6-488B-89FA-FE10F9275282}" srcOrd="0" destOrd="0" presId="urn:microsoft.com/office/officeart/2005/8/layout/vList3"/>
    <dgm:cxn modelId="{0F3D64D9-2768-4ADF-8CCF-4DEEE5411997}" type="presParOf" srcId="{78D45E41-102B-40D1-A3FB-F6CA6F3D1D51}" destId="{265F761A-795C-4CE6-A118-7475E61300A2}" srcOrd="1" destOrd="0" presId="urn:microsoft.com/office/officeart/2005/8/layout/vList3"/>
    <dgm:cxn modelId="{81B6DA29-55EC-4A7F-B6D8-EB8CBC081466}" type="presParOf" srcId="{CB17331B-A6E6-491D-B9B1-7F02CC0C82FC}" destId="{E9B12738-BF21-46B2-BC4B-760F5652A7F6}" srcOrd="7" destOrd="0" presId="urn:microsoft.com/office/officeart/2005/8/layout/vList3"/>
    <dgm:cxn modelId="{ACAC0815-66E5-4941-8B27-3393E0821EA7}" type="presParOf" srcId="{CB17331B-A6E6-491D-B9B1-7F02CC0C82FC}" destId="{379606B5-82F9-4D83-B2A3-1E382214660A}" srcOrd="8" destOrd="0" presId="urn:microsoft.com/office/officeart/2005/8/layout/vList3"/>
    <dgm:cxn modelId="{66C1A202-11B8-42F8-AE8D-A30062D06063}" type="presParOf" srcId="{379606B5-82F9-4D83-B2A3-1E382214660A}" destId="{8209A727-C6C8-4C0E-A679-6B70A8240E37}" srcOrd="0" destOrd="0" presId="urn:microsoft.com/office/officeart/2005/8/layout/vList3"/>
    <dgm:cxn modelId="{5073B2E0-37F0-43C1-9D08-AF35FC021CF7}" type="presParOf" srcId="{379606B5-82F9-4D83-B2A3-1E382214660A}" destId="{2A852DE7-63C3-476F-9022-2F2E48863854}" srcOrd="1" destOrd="0" presId="urn:microsoft.com/office/officeart/2005/8/layout/vList3"/>
    <dgm:cxn modelId="{D0923345-43B3-4A1B-9547-5A9787009123}" type="presParOf" srcId="{CB17331B-A6E6-491D-B9B1-7F02CC0C82FC}" destId="{8E1D86E8-E8FC-417D-A67A-59E9EEDFB086}" srcOrd="9" destOrd="0" presId="urn:microsoft.com/office/officeart/2005/8/layout/vList3"/>
    <dgm:cxn modelId="{5EDCB0A2-46CD-4610-8E14-5F9C986EA521}" type="presParOf" srcId="{CB17331B-A6E6-491D-B9B1-7F02CC0C82FC}" destId="{59EAEA85-9C11-481F-925E-D06AD662BCCC}" srcOrd="10" destOrd="0" presId="urn:microsoft.com/office/officeart/2005/8/layout/vList3"/>
    <dgm:cxn modelId="{00365967-A39D-4891-A980-F334B9D983A1}" type="presParOf" srcId="{59EAEA85-9C11-481F-925E-D06AD662BCCC}" destId="{C163ECF8-D4AC-43C1-B1C6-E6D86EFC2221}" srcOrd="0" destOrd="0" presId="urn:microsoft.com/office/officeart/2005/8/layout/vList3"/>
    <dgm:cxn modelId="{0B9E132C-D790-4FFA-B8F1-1FC48CA6AF65}" type="presParOf" srcId="{59EAEA85-9C11-481F-925E-D06AD662BCCC}" destId="{B481758C-C474-4C35-B9E1-EFBF8D80ED81}"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DC037-2AA3-4E67-B397-1E748D3B7422}">
      <dsp:nvSpPr>
        <dsp:cNvPr id="0" name=""/>
        <dsp:cNvSpPr/>
      </dsp:nvSpPr>
      <dsp:spPr>
        <a:xfrm rot="10800000">
          <a:off x="1124895" y="874"/>
          <a:ext cx="3970209" cy="499519"/>
        </a:xfrm>
        <a:prstGeom prst="homePlat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274" tIns="83820" rIns="156464" bIns="83820" numCol="1" spcCol="1270" anchor="ctr" anchorCtr="0">
          <a:noAutofit/>
        </a:bodyPr>
        <a:lstStyle/>
        <a:p>
          <a:pPr lvl="0" algn="ctr" defTabSz="977900">
            <a:lnSpc>
              <a:spcPct val="90000"/>
            </a:lnSpc>
            <a:spcBef>
              <a:spcPct val="0"/>
            </a:spcBef>
            <a:spcAft>
              <a:spcPct val="35000"/>
            </a:spcAft>
          </a:pPr>
          <a:r>
            <a:rPr kumimoji="1" lang="ja-JP" altLang="en-US" sz="2200" b="1" kern="1200" dirty="0" smtClean="0">
              <a:solidFill>
                <a:schemeClr val="tx1"/>
              </a:solidFill>
            </a:rPr>
            <a:t>仕訳日計表　　当日試算表</a:t>
          </a:r>
          <a:endParaRPr kumimoji="1" lang="ja-JP" altLang="en-US" sz="2200" b="1" kern="1200" dirty="0">
            <a:solidFill>
              <a:schemeClr val="tx1"/>
            </a:solidFill>
          </a:endParaRPr>
        </a:p>
      </dsp:txBody>
      <dsp:txXfrm rot="10800000">
        <a:off x="1249775" y="874"/>
        <a:ext cx="3845329" cy="499519"/>
      </dsp:txXfrm>
    </dsp:sp>
    <dsp:sp modelId="{760E6145-964F-420C-8A2D-7A743782C998}">
      <dsp:nvSpPr>
        <dsp:cNvPr id="0" name=""/>
        <dsp:cNvSpPr/>
      </dsp:nvSpPr>
      <dsp:spPr>
        <a:xfrm>
          <a:off x="875135" y="874"/>
          <a:ext cx="499519" cy="49951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FCC76C-76F5-4C85-9A8D-23673DF6D266}">
      <dsp:nvSpPr>
        <dsp:cNvPr id="0" name=""/>
        <dsp:cNvSpPr/>
      </dsp:nvSpPr>
      <dsp:spPr>
        <a:xfrm rot="10800000">
          <a:off x="1332219" y="661887"/>
          <a:ext cx="3970209" cy="499519"/>
        </a:xfrm>
        <a:prstGeom prst="homePlat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274" tIns="83820" rIns="156464" bIns="83820" numCol="1" spcCol="1270" anchor="ctr" anchorCtr="0">
          <a:noAutofit/>
        </a:bodyPr>
        <a:lstStyle/>
        <a:p>
          <a:pPr lvl="0" algn="l" defTabSz="977900">
            <a:lnSpc>
              <a:spcPct val="90000"/>
            </a:lnSpc>
            <a:spcBef>
              <a:spcPct val="0"/>
            </a:spcBef>
            <a:spcAft>
              <a:spcPct val="35000"/>
            </a:spcAft>
          </a:pPr>
          <a:r>
            <a:rPr kumimoji="1" lang="ja-JP" altLang="en-US" sz="2200" b="1" kern="1200" dirty="0" smtClean="0">
              <a:solidFill>
                <a:schemeClr val="tx1"/>
              </a:solidFill>
            </a:rPr>
            <a:t>瞬間</a:t>
          </a:r>
          <a:r>
            <a:rPr kumimoji="1" lang="en-US" altLang="ja-JP" sz="2200" b="1" kern="1200" dirty="0" smtClean="0">
              <a:solidFill>
                <a:schemeClr val="tx1"/>
              </a:solidFill>
            </a:rPr>
            <a:t>B/S</a:t>
          </a:r>
          <a:r>
            <a:rPr kumimoji="1" lang="ja-JP" altLang="en-US" sz="2200" b="1" kern="1200" dirty="0" smtClean="0">
              <a:solidFill>
                <a:schemeClr val="tx1"/>
              </a:solidFill>
            </a:rPr>
            <a:t>　</a:t>
          </a:r>
          <a:r>
            <a:rPr kumimoji="1" lang="ja-JP" altLang="en-US" sz="2200" kern="1200" dirty="0" smtClean="0">
              <a:solidFill>
                <a:schemeClr val="tx1"/>
              </a:solidFill>
            </a:rPr>
            <a:t>　　　　</a:t>
          </a:r>
          <a:r>
            <a:rPr kumimoji="1" lang="ja-JP" altLang="en-US" sz="2200" b="1" kern="1200" dirty="0" smtClean="0">
              <a:solidFill>
                <a:schemeClr val="tx1"/>
              </a:solidFill>
            </a:rPr>
            <a:t>　</a:t>
          </a:r>
          <a:r>
            <a:rPr kumimoji="1" lang="en-US" altLang="ja-JP" sz="2200" b="1" kern="1200" dirty="0" smtClean="0">
              <a:solidFill>
                <a:schemeClr val="tx1"/>
              </a:solidFill>
            </a:rPr>
            <a:t>P/L,C/F</a:t>
          </a:r>
          <a:endParaRPr kumimoji="1" lang="ja-JP" altLang="en-US" sz="2200" b="1" kern="1200" dirty="0">
            <a:solidFill>
              <a:schemeClr val="tx1"/>
            </a:solidFill>
          </a:endParaRPr>
        </a:p>
      </dsp:txBody>
      <dsp:txXfrm rot="10800000">
        <a:off x="1457099" y="661887"/>
        <a:ext cx="3845329" cy="499519"/>
      </dsp:txXfrm>
    </dsp:sp>
    <dsp:sp modelId="{86223A64-1A3F-40AD-B460-36F41C1DD35D}">
      <dsp:nvSpPr>
        <dsp:cNvPr id="0" name=""/>
        <dsp:cNvSpPr/>
      </dsp:nvSpPr>
      <dsp:spPr>
        <a:xfrm>
          <a:off x="875135" y="649504"/>
          <a:ext cx="499519" cy="49951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41EC58-B5EC-472B-8A04-9C7BB0E4E6B5}">
      <dsp:nvSpPr>
        <dsp:cNvPr id="0" name=""/>
        <dsp:cNvSpPr/>
      </dsp:nvSpPr>
      <dsp:spPr>
        <a:xfrm rot="10800000">
          <a:off x="1124895" y="1298133"/>
          <a:ext cx="3970209" cy="499519"/>
        </a:xfrm>
        <a:prstGeom prst="homePlat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274" tIns="83820" rIns="156464" bIns="83820" numCol="1" spcCol="1270" anchor="ctr" anchorCtr="0">
          <a:noAutofit/>
        </a:bodyPr>
        <a:lstStyle/>
        <a:p>
          <a:pPr lvl="0" algn="ctr" defTabSz="977900">
            <a:lnSpc>
              <a:spcPct val="90000"/>
            </a:lnSpc>
            <a:spcBef>
              <a:spcPct val="0"/>
            </a:spcBef>
            <a:spcAft>
              <a:spcPct val="35000"/>
            </a:spcAft>
          </a:pPr>
          <a:r>
            <a:rPr kumimoji="1" lang="ja-JP" altLang="en-US" sz="2200" b="1" kern="1200" dirty="0" smtClean="0">
              <a:solidFill>
                <a:schemeClr val="tx1"/>
              </a:solidFill>
            </a:rPr>
            <a:t>瞬間仕訳</a:t>
          </a:r>
          <a:endParaRPr kumimoji="1" lang="ja-JP" altLang="en-US" sz="2200" b="1" kern="1200" dirty="0">
            <a:solidFill>
              <a:schemeClr val="tx1"/>
            </a:solidFill>
          </a:endParaRPr>
        </a:p>
      </dsp:txBody>
      <dsp:txXfrm rot="10800000">
        <a:off x="1249775" y="1298133"/>
        <a:ext cx="3845329" cy="499519"/>
      </dsp:txXfrm>
    </dsp:sp>
    <dsp:sp modelId="{72C8B7DD-4B79-43F0-8CA5-A377251799DF}">
      <dsp:nvSpPr>
        <dsp:cNvPr id="0" name=""/>
        <dsp:cNvSpPr/>
      </dsp:nvSpPr>
      <dsp:spPr>
        <a:xfrm>
          <a:off x="875135" y="1298133"/>
          <a:ext cx="499519" cy="49951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5F761A-795C-4CE6-A118-7475E61300A2}">
      <dsp:nvSpPr>
        <dsp:cNvPr id="0" name=""/>
        <dsp:cNvSpPr/>
      </dsp:nvSpPr>
      <dsp:spPr>
        <a:xfrm rot="10800000">
          <a:off x="838563" y="3244896"/>
          <a:ext cx="3970209" cy="499519"/>
        </a:xfrm>
        <a:prstGeom prst="homePlat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274" tIns="83820" rIns="156464" bIns="83820" numCol="1" spcCol="1270" anchor="ctr" anchorCtr="0">
          <a:noAutofit/>
        </a:bodyPr>
        <a:lstStyle/>
        <a:p>
          <a:pPr lvl="0" algn="ctr" defTabSz="977900">
            <a:lnSpc>
              <a:spcPct val="90000"/>
            </a:lnSpc>
            <a:spcBef>
              <a:spcPct val="0"/>
            </a:spcBef>
            <a:spcAft>
              <a:spcPct val="35000"/>
            </a:spcAft>
          </a:pPr>
          <a:r>
            <a:rPr kumimoji="1" lang="ja-JP" altLang="en-US" sz="2200" b="1" kern="1200" dirty="0" smtClean="0">
              <a:solidFill>
                <a:schemeClr val="tx1"/>
              </a:solidFill>
            </a:rPr>
            <a:t>月初・前日</a:t>
          </a:r>
          <a:r>
            <a:rPr kumimoji="1" lang="en-US" altLang="ja-JP" sz="2200" b="1" kern="1200" dirty="0" smtClean="0">
              <a:solidFill>
                <a:schemeClr val="tx1"/>
              </a:solidFill>
            </a:rPr>
            <a:t>B/S</a:t>
          </a:r>
          <a:endParaRPr kumimoji="1" lang="ja-JP" altLang="en-US" sz="2200" b="1" kern="1200" dirty="0">
            <a:solidFill>
              <a:schemeClr val="tx1"/>
            </a:solidFill>
          </a:endParaRPr>
        </a:p>
      </dsp:txBody>
      <dsp:txXfrm rot="10800000">
        <a:off x="963443" y="3244896"/>
        <a:ext cx="3845329" cy="499519"/>
      </dsp:txXfrm>
    </dsp:sp>
    <dsp:sp modelId="{2E6FCEC8-76A6-488B-89FA-FE10F9275282}">
      <dsp:nvSpPr>
        <dsp:cNvPr id="0" name=""/>
        <dsp:cNvSpPr/>
      </dsp:nvSpPr>
      <dsp:spPr>
        <a:xfrm>
          <a:off x="921620" y="3244896"/>
          <a:ext cx="499519" cy="49951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852DE7-63C3-476F-9022-2F2E48863854}">
      <dsp:nvSpPr>
        <dsp:cNvPr id="0" name=""/>
        <dsp:cNvSpPr/>
      </dsp:nvSpPr>
      <dsp:spPr>
        <a:xfrm rot="10800000">
          <a:off x="979625" y="1987118"/>
          <a:ext cx="3970209" cy="499519"/>
        </a:xfrm>
        <a:prstGeom prst="homePlat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274" tIns="83820" rIns="156464" bIns="83820" numCol="1" spcCol="1270" anchor="ctr" anchorCtr="0">
          <a:noAutofit/>
        </a:bodyPr>
        <a:lstStyle/>
        <a:p>
          <a:pPr lvl="0" algn="ctr" defTabSz="977900">
            <a:lnSpc>
              <a:spcPct val="90000"/>
            </a:lnSpc>
            <a:spcBef>
              <a:spcPct val="0"/>
            </a:spcBef>
            <a:spcAft>
              <a:spcPct val="35000"/>
            </a:spcAft>
          </a:pPr>
          <a:r>
            <a:rPr kumimoji="1" lang="ja-JP" altLang="en-US" sz="2200" kern="1200" dirty="0" smtClean="0">
              <a:solidFill>
                <a:schemeClr val="tx1"/>
              </a:solidFill>
            </a:rPr>
            <a:t>　</a:t>
          </a:r>
          <a:r>
            <a:rPr kumimoji="1" lang="ja-JP" altLang="en-US" sz="2200" b="1" kern="1200" dirty="0" smtClean="0">
              <a:solidFill>
                <a:schemeClr val="tx1"/>
              </a:solidFill>
            </a:rPr>
            <a:t>自動瞬間入力１件</a:t>
          </a:r>
          <a:endParaRPr kumimoji="1" lang="ja-JP" altLang="en-US" sz="2200" b="1" kern="1200" dirty="0">
            <a:solidFill>
              <a:schemeClr val="tx1"/>
            </a:solidFill>
          </a:endParaRPr>
        </a:p>
      </dsp:txBody>
      <dsp:txXfrm rot="10800000">
        <a:off x="1104505" y="1987118"/>
        <a:ext cx="3845329" cy="499519"/>
      </dsp:txXfrm>
    </dsp:sp>
    <dsp:sp modelId="{8209A727-C6C8-4C0E-A679-6B70A8240E37}">
      <dsp:nvSpPr>
        <dsp:cNvPr id="0" name=""/>
        <dsp:cNvSpPr/>
      </dsp:nvSpPr>
      <dsp:spPr>
        <a:xfrm>
          <a:off x="921620" y="1956242"/>
          <a:ext cx="499519" cy="49951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81758C-C474-4C35-B9E1-EFBF8D80ED81}">
      <dsp:nvSpPr>
        <dsp:cNvPr id="0" name=""/>
        <dsp:cNvSpPr/>
      </dsp:nvSpPr>
      <dsp:spPr>
        <a:xfrm rot="10800000">
          <a:off x="1124895" y="2588398"/>
          <a:ext cx="3970209" cy="499519"/>
        </a:xfrm>
        <a:prstGeom prst="homePlat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274" tIns="83820" rIns="156464" bIns="83820" numCol="1" spcCol="1270" anchor="ctr" anchorCtr="0">
          <a:noAutofit/>
        </a:bodyPr>
        <a:lstStyle/>
        <a:p>
          <a:pPr lvl="0" algn="ctr" defTabSz="977900">
            <a:lnSpc>
              <a:spcPct val="90000"/>
            </a:lnSpc>
            <a:spcBef>
              <a:spcPct val="0"/>
            </a:spcBef>
            <a:spcAft>
              <a:spcPct val="35000"/>
            </a:spcAft>
          </a:pPr>
          <a:r>
            <a:rPr kumimoji="1" lang="ja-JP" altLang="en-US" sz="2200" b="1" kern="1200" dirty="0" smtClean="0">
              <a:solidFill>
                <a:schemeClr val="tx1"/>
              </a:solidFill>
            </a:rPr>
            <a:t>人・機械作業　</a:t>
          </a:r>
          <a:endParaRPr kumimoji="1" lang="ja-JP" altLang="en-US" sz="2200" b="1" kern="1200" dirty="0">
            <a:solidFill>
              <a:schemeClr val="tx1"/>
            </a:solidFill>
          </a:endParaRPr>
        </a:p>
      </dsp:txBody>
      <dsp:txXfrm rot="10800000">
        <a:off x="1249775" y="2588398"/>
        <a:ext cx="3845329" cy="499519"/>
      </dsp:txXfrm>
    </dsp:sp>
    <dsp:sp modelId="{C163ECF8-D4AC-43C1-B1C6-E6D86EFC2221}">
      <dsp:nvSpPr>
        <dsp:cNvPr id="0" name=""/>
        <dsp:cNvSpPr/>
      </dsp:nvSpPr>
      <dsp:spPr>
        <a:xfrm>
          <a:off x="875135" y="2588398"/>
          <a:ext cx="499519" cy="49951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616174-5E84-4B15-93D9-FE590B453DAC}" type="datetimeFigureOut">
              <a:rPr kumimoji="1" lang="ja-JP" altLang="en-US" smtClean="0"/>
              <a:t>2019/10/10</a:t>
            </a:fld>
            <a:endParaRPr kumimoji="1" lang="ja-JP" altLang="en-US" dirty="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D6970-EC63-4DB1-ACD8-EB8245584E39}" type="slidenum">
              <a:rPr kumimoji="1" lang="ja-JP" altLang="en-US" smtClean="0"/>
              <a:t>‹#›</a:t>
            </a:fld>
            <a:endParaRPr kumimoji="1" lang="ja-JP" altLang="en-US" dirty="0"/>
          </a:p>
        </p:txBody>
      </p:sp>
    </p:spTree>
    <p:extLst>
      <p:ext uri="{BB962C8B-B14F-4D97-AF65-F5344CB8AC3E}">
        <p14:creationId xmlns:p14="http://schemas.microsoft.com/office/powerpoint/2010/main" val="3517452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1</a:t>
            </a:fld>
            <a:endParaRPr kumimoji="1" lang="ja-JP" altLang="en-US" dirty="0"/>
          </a:p>
        </p:txBody>
      </p:sp>
    </p:spTree>
    <p:extLst>
      <p:ext uri="{BB962C8B-B14F-4D97-AF65-F5344CB8AC3E}">
        <p14:creationId xmlns:p14="http://schemas.microsoft.com/office/powerpoint/2010/main" val="234331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SCCC</a:t>
            </a:r>
            <a:r>
              <a:rPr kumimoji="1" lang="ja-JP" altLang="en-US" dirty="0" smtClean="0"/>
              <a:t>のサポーター指標</a:t>
            </a:r>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11</a:t>
            </a:fld>
            <a:endParaRPr kumimoji="1" lang="ja-JP" altLang="en-US" dirty="0"/>
          </a:p>
        </p:txBody>
      </p:sp>
    </p:spTree>
    <p:extLst>
      <p:ext uri="{BB962C8B-B14F-4D97-AF65-F5344CB8AC3E}">
        <p14:creationId xmlns:p14="http://schemas.microsoft.com/office/powerpoint/2010/main" val="463200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en-US" altLang="ja-JP" dirty="0" smtClean="0"/>
              <a:t>Good news or bad  News </a:t>
            </a:r>
            <a:r>
              <a:rPr kumimoji="1" lang="ja-JP" altLang="en-US" dirty="0" smtClean="0"/>
              <a:t>　　</a:t>
            </a:r>
            <a:endParaRPr kumimoji="1" lang="en-US" altLang="ja-JP" dirty="0" smtClean="0"/>
          </a:p>
          <a:p>
            <a:r>
              <a:rPr kumimoji="1" lang="ja-JP" altLang="en-US" dirty="0" smtClean="0"/>
              <a:t>飛行機ゲーム　半日で</a:t>
            </a:r>
            <a:r>
              <a:rPr kumimoji="1" lang="en-US" altLang="ja-JP" dirty="0" smtClean="0"/>
              <a:t>1</a:t>
            </a:r>
            <a:r>
              <a:rPr kumimoji="1" lang="ja-JP" altLang="en-US" dirty="0" smtClean="0"/>
              <a:t>個　流し　わくわく　</a:t>
            </a:r>
            <a:endParaRPr kumimoji="1" lang="en-US" altLang="ja-JP" dirty="0" smtClean="0"/>
          </a:p>
          <a:p>
            <a:r>
              <a:rPr kumimoji="1" lang="ja-JP" altLang="en-US" dirty="0" smtClean="0"/>
              <a:t>倒産寸前企業なら可能　トヨタで起きた　ｇｏｏ</a:t>
            </a:r>
            <a:r>
              <a:rPr kumimoji="1" lang="en-US" altLang="ja-JP" dirty="0" smtClean="0"/>
              <a:t>d</a:t>
            </a:r>
            <a:r>
              <a:rPr kumimoji="1" lang="en-US" altLang="ja-JP" baseline="0" dirty="0" smtClean="0"/>
              <a:t> news </a:t>
            </a:r>
            <a:r>
              <a:rPr kumimoji="1" lang="ja-JP" altLang="en-US" baseline="0" dirty="0" smtClean="0"/>
              <a:t>　　ケガの巧妙　藤本　本社が耐えられるか</a:t>
            </a:r>
            <a:endParaRPr kumimoji="1" lang="en-US" altLang="ja-JP" dirty="0" smtClean="0"/>
          </a:p>
          <a:p>
            <a:r>
              <a:rPr kumimoji="1" lang="ja-JP" altLang="en-US" dirty="0" smtClean="0"/>
              <a:t>東芝　工事進行基準の推定総原価を低く見積もる　合法　非合法</a:t>
            </a:r>
            <a:endParaRPr kumimoji="1" lang="en-US" altLang="ja-JP" dirty="0" smtClean="0"/>
          </a:p>
          <a:p>
            <a:endParaRPr kumimoji="1" lang="en-US" altLang="ja-JP" dirty="0" smtClean="0"/>
          </a:p>
          <a:p>
            <a:r>
              <a:rPr lang="en-US" altLang="ja-JP" b="1" dirty="0">
                <a:latin typeface="Arial" charset="0"/>
                <a:ea typeface="ＭＳ Ｐ明朝" charset="-128"/>
              </a:rPr>
              <a:t>BSQ</a:t>
            </a:r>
            <a:r>
              <a:rPr lang="ja-JP" altLang="en-US" b="1" dirty="0">
                <a:latin typeface="Arial" charset="0"/>
                <a:ea typeface="ＭＳ Ｐ明朝" charset="-128"/>
              </a:rPr>
              <a:t>をあげよ　　資金を投資に回すように　　減益はグッドニュース　　現金を除いてなお</a:t>
            </a:r>
            <a:r>
              <a:rPr lang="en-US" altLang="ja-JP" b="1" dirty="0">
                <a:latin typeface="Arial" charset="0"/>
                <a:ea typeface="ＭＳ Ｐ明朝" charset="-128"/>
              </a:rPr>
              <a:t>BSQ</a:t>
            </a:r>
            <a:r>
              <a:rPr lang="ja-JP" altLang="en-US" b="1" dirty="0">
                <a:latin typeface="Arial" charset="0"/>
                <a:ea typeface="ＭＳ Ｐ明朝" charset="-128"/>
              </a:rPr>
              <a:t>アップ。</a:t>
            </a:r>
            <a:endParaRPr lang="en-US" altLang="ja-JP" b="1" dirty="0">
              <a:latin typeface="Arial" charset="0"/>
              <a:ea typeface="ＭＳ Ｐ明朝" charset="-128"/>
            </a:endParaRPr>
          </a:p>
          <a:p>
            <a:r>
              <a:rPr lang="ja-JP" altLang="en-US" b="1" dirty="0">
                <a:latin typeface="Arial" charset="0"/>
                <a:ea typeface="ＭＳ Ｐ明朝" charset="-128"/>
              </a:rPr>
              <a:t>現金増は一時的だが、これを今後は運転資金ではなく投資　（研究開発、設備投資）や社員福祉に</a:t>
            </a:r>
            <a:endParaRPr lang="en-US" altLang="ja-JP" b="1" dirty="0">
              <a:latin typeface="Arial" charset="0"/>
              <a:ea typeface="ＭＳ Ｐ明朝" charset="-128"/>
            </a:endParaRPr>
          </a:p>
          <a:p>
            <a:r>
              <a:rPr lang="ja-JP" altLang="en-US" b="1" dirty="0">
                <a:latin typeface="Arial" charset="0"/>
                <a:ea typeface="ＭＳ Ｐ明朝" charset="-128"/>
              </a:rPr>
              <a:t>使える。</a:t>
            </a:r>
            <a:endParaRPr lang="en-US" altLang="ja-JP" b="1" dirty="0">
              <a:latin typeface="Arial" charset="0"/>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4F4956A-BDDA-4CBC-8C89-21805566FE2F}" type="slidenum">
              <a:rPr lang="en-US" altLang="ja-JP" smtClean="0"/>
              <a:pPr/>
              <a:t>12</a:t>
            </a:fld>
            <a:endParaRPr lang="en-US" altLang="ja-JP" dirty="0"/>
          </a:p>
        </p:txBody>
      </p:sp>
    </p:spTree>
    <p:extLst>
      <p:ext uri="{BB962C8B-B14F-4D97-AF65-F5344CB8AC3E}">
        <p14:creationId xmlns:p14="http://schemas.microsoft.com/office/powerpoint/2010/main" val="3433720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defTabSz="914358">
              <a:defRPr/>
            </a:pPr>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a:t>
            </a:r>
            <a:r>
              <a:rPr lang="ja-JP" altLang="en-US" dirty="0">
                <a:latin typeface="ＭＳ 明朝" panose="02020609040205080304" pitchFamily="17" charset="-128"/>
                <a:ea typeface="ＭＳ 明朝" panose="02020609040205080304" pitchFamily="17" charset="-128"/>
              </a:rPr>
              <a:t>大野・花井戦争</a:t>
            </a:r>
            <a:r>
              <a:rPr lang="en-US" altLang="ja-JP" dirty="0">
                <a:latin typeface="ＭＳ 明朝" panose="02020609040205080304" pitchFamily="17" charset="-128"/>
                <a:ea typeface="ＭＳ 明朝" panose="02020609040205080304" pitchFamily="17" charset="-128"/>
              </a:rPr>
              <a:t>,</a:t>
            </a:r>
            <a:r>
              <a:rPr lang="ja-JP" altLang="en-US" dirty="0">
                <a:latin typeface="ＭＳ 明朝" panose="02020609040205080304" pitchFamily="17" charset="-128"/>
                <a:ea typeface="ＭＳ 明朝" panose="02020609040205080304" pitchFamily="17" charset="-128"/>
              </a:rPr>
              <a:t>９０年代米国</a:t>
            </a:r>
            <a:r>
              <a:rPr lang="en-US" altLang="ja-JP" dirty="0">
                <a:latin typeface="ＭＳ 明朝" panose="02020609040205080304" pitchFamily="17" charset="-128"/>
                <a:ea typeface="ＭＳ 明朝" panose="02020609040205080304" pitchFamily="17" charset="-128"/>
              </a:rPr>
              <a:t>)</a:t>
            </a:r>
          </a:p>
          <a:p>
            <a:pPr defTabSz="914358">
              <a:defRPr/>
            </a:pPr>
            <a:r>
              <a:rPr lang="en-US" altLang="ja-JP" dirty="0">
                <a:latin typeface="ＭＳ 明朝" panose="02020609040205080304" pitchFamily="17" charset="-128"/>
                <a:ea typeface="ＭＳ 明朝" panose="02020609040205080304" pitchFamily="17" charset="-128"/>
              </a:rPr>
              <a:t>(</a:t>
            </a:r>
            <a:r>
              <a:rPr lang="ja-JP" altLang="en-US" dirty="0">
                <a:latin typeface="ＭＳ 明朝" panose="02020609040205080304" pitchFamily="17" charset="-128"/>
                <a:ea typeface="ＭＳ 明朝" panose="02020609040205080304" pitchFamily="17" charset="-128"/>
              </a:rPr>
              <a:t>トヨタのリーマン危機以降のレンド）</a:t>
            </a:r>
            <a:endParaRPr lang="en-US" altLang="ja-JP" dirty="0">
              <a:latin typeface="ＭＳ 明朝" panose="02020609040205080304" pitchFamily="17" charset="-128"/>
              <a:ea typeface="ＭＳ 明朝" panose="02020609040205080304" pitchFamily="17"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4F4956A-BDDA-4CBC-8C89-21805566FE2F}" type="slidenum">
              <a:rPr lang="en-US" altLang="ja-JP" smtClean="0"/>
              <a:pPr/>
              <a:t>13</a:t>
            </a:fld>
            <a:endParaRPr lang="en-US" altLang="ja-JP" dirty="0"/>
          </a:p>
        </p:txBody>
      </p:sp>
    </p:spTree>
    <p:extLst>
      <p:ext uri="{BB962C8B-B14F-4D97-AF65-F5344CB8AC3E}">
        <p14:creationId xmlns:p14="http://schemas.microsoft.com/office/powerpoint/2010/main" val="1428539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 </a:t>
            </a:r>
            <a:endParaRPr kumimoji="1" lang="ja-JP" altLang="en-US" dirty="0"/>
          </a:p>
        </p:txBody>
      </p:sp>
      <p:sp>
        <p:nvSpPr>
          <p:cNvPr id="4" name="スライド番号プレースホルダー 3"/>
          <p:cNvSpPr>
            <a:spLocks noGrp="1"/>
          </p:cNvSpPr>
          <p:nvPr>
            <p:ph type="sldNum" sz="quarter" idx="10"/>
          </p:nvPr>
        </p:nvSpPr>
        <p:spPr/>
        <p:txBody>
          <a:bodyPr/>
          <a:lstStyle/>
          <a:p>
            <a:fld id="{D34AEA06-AEF3-4E0E-90D2-D78C3E8493F6}" type="slidenum">
              <a:rPr kumimoji="1" lang="ja-JP" altLang="en-US" smtClean="0"/>
              <a:t>14</a:t>
            </a:fld>
            <a:endParaRPr kumimoji="1" lang="ja-JP" altLang="en-US" dirty="0"/>
          </a:p>
        </p:txBody>
      </p:sp>
    </p:spTree>
    <p:extLst>
      <p:ext uri="{BB962C8B-B14F-4D97-AF65-F5344CB8AC3E}">
        <p14:creationId xmlns:p14="http://schemas.microsoft.com/office/powerpoint/2010/main" val="1934268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b="1" dirty="0" smtClean="0">
              <a:solidFill>
                <a:sysClr val="windowText" lastClr="000000"/>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15</a:t>
            </a:fld>
            <a:endParaRPr kumimoji="1" lang="ja-JP" altLang="en-US" dirty="0"/>
          </a:p>
        </p:txBody>
      </p:sp>
    </p:spTree>
    <p:extLst>
      <p:ext uri="{BB962C8B-B14F-4D97-AF65-F5344CB8AC3E}">
        <p14:creationId xmlns:p14="http://schemas.microsoft.com/office/powerpoint/2010/main" val="402144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dirty="0" smtClean="0">
                <a:solidFill>
                  <a:sysClr val="windowText" lastClr="000000"/>
                </a:solidFill>
              </a:rPr>
              <a:t>買掛金回転日数は、流れ創りの評価としては、減算ではなく加算すべき。</a:t>
            </a:r>
            <a:r>
              <a:rPr kumimoji="1" lang="en-US" altLang="ja-JP" sz="1200" b="1" dirty="0" smtClean="0">
                <a:solidFill>
                  <a:sysClr val="windowText" lastClr="000000"/>
                </a:solidFill>
              </a:rPr>
              <a:t>(</a:t>
            </a:r>
            <a:r>
              <a:rPr kumimoji="1" lang="ja-JP" altLang="en-US" sz="1200" b="1" dirty="0" smtClean="0">
                <a:solidFill>
                  <a:sysClr val="windowText" lastClr="000000"/>
                </a:solidFill>
              </a:rPr>
              <a:t>減算では、運転資金要調達期間であって、モノの流れに対応する金の流れ速度ではない。</a:t>
            </a:r>
            <a:endParaRPr kumimoji="1" lang="en-US" altLang="ja-JP" sz="1200" b="1" dirty="0" smtClean="0">
              <a:solidFill>
                <a:sysClr val="windowText" lastClr="000000"/>
              </a:solidFill>
            </a:endParaRPr>
          </a:p>
          <a:p>
            <a:endParaRPr kumimoji="1" lang="en-US" altLang="ja-JP" sz="1200" b="1" dirty="0" smtClean="0">
              <a:solidFill>
                <a:sysClr val="windowText" lastClr="000000"/>
              </a:solidFill>
            </a:endParaRPr>
          </a:p>
          <a:p>
            <a:r>
              <a:rPr kumimoji="1" lang="ja-JP" altLang="ja-JP" sz="1200" b="1" dirty="0" smtClean="0">
                <a:solidFill>
                  <a:sysClr val="windowText" lastClr="000000"/>
                </a:solidFill>
                <a:effectLst/>
                <a:latin typeface="+mn-lt"/>
                <a:ea typeface="+mn-ea"/>
                <a:cs typeface="+mn-cs"/>
              </a:rPr>
              <a:t>ＣＣＣもＳＣＣＣもトータル値が少ないほどよいことに変わりはないが、単にサプライヤーに対する支払いサイト長くしただけでは、</a:t>
            </a:r>
            <a:r>
              <a:rPr kumimoji="1" lang="ja-JP" altLang="en-US" sz="1200" b="1" dirty="0" smtClean="0">
                <a:solidFill>
                  <a:sysClr val="windowText" lastClr="000000"/>
                </a:solidFill>
                <a:effectLst/>
                <a:latin typeface="+mn-lt"/>
                <a:ea typeface="+mn-ea"/>
                <a:cs typeface="+mn-cs"/>
              </a:rPr>
              <a:t>サプライチエーンとしてのカネの流れは</a:t>
            </a:r>
            <a:r>
              <a:rPr kumimoji="1" lang="ja-JP" altLang="ja-JP" sz="1200" b="1" dirty="0" smtClean="0">
                <a:solidFill>
                  <a:sysClr val="windowText" lastClr="000000"/>
                </a:solidFill>
                <a:effectLst/>
                <a:latin typeface="+mn-lt"/>
                <a:ea typeface="+mn-ea"/>
                <a:cs typeface="+mn-cs"/>
              </a:rPr>
              <a:t>逆に悪化する</a:t>
            </a:r>
            <a:r>
              <a:rPr kumimoji="1" lang="ja-JP" altLang="en-US" sz="1200" b="1" dirty="0" smtClean="0">
                <a:solidFill>
                  <a:sysClr val="windowText" lastClr="000000"/>
                </a:solidFill>
                <a:effectLst/>
                <a:latin typeface="+mn-lt"/>
                <a:ea typeface="+mn-ea"/>
                <a:cs typeface="+mn-cs"/>
              </a:rPr>
              <a:t>。</a:t>
            </a:r>
            <a:endParaRPr kumimoji="1" lang="en-US" altLang="ja-JP" sz="1200" b="1" dirty="0" smtClean="0">
              <a:solidFill>
                <a:sysClr val="windowText" lastClr="000000"/>
              </a:solidFill>
              <a:effectLst/>
              <a:latin typeface="+mn-lt"/>
              <a:ea typeface="+mn-ea"/>
              <a:cs typeface="+mn-cs"/>
            </a:endParaRPr>
          </a:p>
          <a:p>
            <a:endParaRPr kumimoji="1" lang="en-US" altLang="ja-JP" sz="1200" b="1" dirty="0" smtClean="0">
              <a:solidFill>
                <a:sysClr val="windowText" lastClr="000000"/>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17</a:t>
            </a:fld>
            <a:endParaRPr kumimoji="1" lang="ja-JP" altLang="en-US" dirty="0"/>
          </a:p>
        </p:txBody>
      </p:sp>
    </p:spTree>
    <p:extLst>
      <p:ext uri="{BB962C8B-B14F-4D97-AF65-F5344CB8AC3E}">
        <p14:creationId xmlns:p14="http://schemas.microsoft.com/office/powerpoint/2010/main" val="726997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18</a:t>
            </a:fld>
            <a:endParaRPr kumimoji="1" lang="ja-JP" altLang="en-US" dirty="0"/>
          </a:p>
        </p:txBody>
      </p:sp>
    </p:spTree>
    <p:extLst>
      <p:ext uri="{BB962C8B-B14F-4D97-AF65-F5344CB8AC3E}">
        <p14:creationId xmlns:p14="http://schemas.microsoft.com/office/powerpoint/2010/main" val="2068958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98550" y="679450"/>
            <a:ext cx="4538663" cy="3403600"/>
          </a:xfrm>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営業活動によるキャッシュフローに、間接法</a:t>
            </a:r>
            <a:r>
              <a:rPr kumimoji="1" lang="en-US" altLang="ja-JP" dirty="0" smtClean="0"/>
              <a:t>CF </a:t>
            </a:r>
            <a:r>
              <a:rPr kumimoji="1" lang="ja-JP" altLang="en-US" dirty="0" smtClean="0"/>
              <a:t>（在庫増減を含む）</a:t>
            </a:r>
            <a:endParaRPr kumimoji="1" lang="en-US" altLang="ja-JP" dirty="0" smtClean="0"/>
          </a:p>
          <a:p>
            <a:r>
              <a:rPr kumimoji="1" lang="en-US" altLang="ja-JP" dirty="0" smtClean="0"/>
              <a:t>B/S</a:t>
            </a:r>
            <a:r>
              <a:rPr kumimoji="1" lang="ja-JP" altLang="en-US" dirty="0" smtClean="0"/>
              <a:t>をクリーンにする、</a:t>
            </a:r>
            <a:r>
              <a:rPr kumimoji="1" lang="en-US" altLang="ja-JP" dirty="0" smtClean="0"/>
              <a:t>(</a:t>
            </a:r>
            <a:r>
              <a:rPr kumimoji="1" lang="ja-JP" altLang="en-US" dirty="0" smtClean="0"/>
              <a:t>利益を落としててでも不良・滞留在庫</a:t>
            </a:r>
            <a:r>
              <a:rPr kumimoji="1" lang="en-US" altLang="ja-JP" dirty="0" smtClean="0"/>
              <a:t>200</a:t>
            </a:r>
            <a:r>
              <a:rPr kumimoji="1" lang="ja-JP" altLang="en-US" dirty="0" err="1" smtClean="0"/>
              <a:t>を削</a:t>
            </a:r>
            <a:r>
              <a:rPr kumimoji="1" lang="ja-JP" altLang="en-US" dirty="0" smtClean="0"/>
              <a:t>除して、</a:t>
            </a:r>
            <a:endParaRPr kumimoji="1" lang="en-US" altLang="ja-JP" dirty="0" smtClean="0"/>
          </a:p>
          <a:p>
            <a:r>
              <a:rPr kumimoji="1" lang="ja-JP" altLang="en-US" dirty="0" smtClean="0"/>
              <a:t>するが、すぐその下に在庫減</a:t>
            </a:r>
            <a:r>
              <a:rPr kumimoji="1" lang="en-US" altLang="ja-JP" dirty="0" smtClean="0"/>
              <a:t>200 </a:t>
            </a:r>
            <a:r>
              <a:rPr kumimoji="1" lang="ja-JP" altLang="en-US" dirty="0" smtClean="0"/>
              <a:t>と見える化して、キャッシュ増の事実を示す。</a:t>
            </a:r>
            <a:endParaRPr kumimoji="1" lang="en-US" altLang="ja-JP" dirty="0" smtClean="0"/>
          </a:p>
          <a:p>
            <a:endParaRPr kumimoji="1" lang="en-US" altLang="ja-JP" dirty="0" smtClean="0"/>
          </a:p>
          <a:p>
            <a:r>
              <a:rPr kumimoji="1" lang="ja-JP" altLang="en-US" dirty="0" smtClean="0"/>
              <a:t>これはホントにいいですね、でもうちにはキャッシュはありますから。</a:t>
            </a:r>
            <a:endParaRPr kumimoji="1" lang="en-US" altLang="ja-JP" dirty="0" smtClean="0"/>
          </a:p>
          <a:p>
            <a:r>
              <a:rPr kumimoji="1" lang="ja-JP" altLang="en-US" dirty="0" smtClean="0"/>
              <a:t>現金をしっかり持っている会社　</a:t>
            </a:r>
            <a:r>
              <a:rPr kumimoji="1" lang="en-US" altLang="ja-JP" dirty="0" smtClean="0"/>
              <a:t>(</a:t>
            </a:r>
            <a:r>
              <a:rPr kumimoji="1" lang="ja-JP" altLang="en-US" dirty="0" smtClean="0"/>
              <a:t>リーマン前の</a:t>
            </a:r>
            <a:r>
              <a:rPr kumimoji="1" lang="en-US" altLang="ja-JP" dirty="0" smtClean="0"/>
              <a:t>T</a:t>
            </a:r>
            <a:r>
              <a:rPr kumimoji="1" lang="ja-JP" altLang="en-US" dirty="0" smtClean="0"/>
              <a:t>社経理の若手管理者</a:t>
            </a:r>
            <a:r>
              <a:rPr kumimoji="1" lang="en-US" altLang="ja-JP" dirty="0" smtClean="0"/>
              <a:t>)</a:t>
            </a:r>
          </a:p>
          <a:p>
            <a:r>
              <a:rPr kumimoji="1" lang="ja-JP" altLang="en-US" dirty="0" smtClean="0"/>
              <a:t>章男社長のような反省が公然とできれば</a:t>
            </a:r>
            <a:r>
              <a:rPr kumimoji="1" lang="en-US" altLang="ja-JP" dirty="0" smtClean="0"/>
              <a:t>OK</a:t>
            </a:r>
            <a:r>
              <a:rPr kumimoji="1" lang="ja-JP" altLang="en-US" dirty="0" smtClean="0"/>
              <a:t>だか。</a:t>
            </a:r>
            <a:endParaRPr kumimoji="1" lang="en-US" altLang="ja-JP" dirty="0" smtClean="0"/>
          </a:p>
          <a:p>
            <a:endParaRPr kumimoji="1" lang="en-US" altLang="ja-JP" dirty="0" smtClean="0"/>
          </a:p>
          <a:p>
            <a:r>
              <a:rPr kumimoji="1" lang="en-US" altLang="ja-JP" dirty="0" smtClean="0"/>
              <a:t>IT</a:t>
            </a:r>
            <a:r>
              <a:rPr kumimoji="1" lang="ja-JP" altLang="en-US" dirty="0" smtClean="0"/>
              <a:t>ベンダーがいる、ご関心あれば紹介します。</a:t>
            </a:r>
            <a:endParaRPr kumimoji="1" lang="en-US" altLang="ja-JP" dirty="0" smtClean="0"/>
          </a:p>
          <a:p>
            <a:endParaRPr kumimoji="1" lang="en-US" altLang="ja-JP" dirty="0" smtClean="0"/>
          </a:p>
          <a:p>
            <a:r>
              <a:rPr kumimoji="1" lang="ja-JP" altLang="en-US" dirty="0" smtClean="0"/>
              <a:t>会計で管理する　ことになれた本社が　このような</a:t>
            </a:r>
            <a:endParaRPr kumimoji="1" lang="en-US" altLang="ja-JP" dirty="0" smtClean="0"/>
          </a:p>
          <a:p>
            <a:r>
              <a:rPr kumimoji="1" lang="ja-JP" altLang="en-US" dirty="0" smtClean="0"/>
              <a:t>社長今年の利益はいくらにしましょうか</a:t>
            </a:r>
            <a:endParaRPr kumimoji="1" lang="en-US" altLang="ja-JP" dirty="0" smtClean="0"/>
          </a:p>
          <a:p>
            <a:endParaRPr kumimoji="1" lang="en-US" altLang="ja-JP" dirty="0" smtClean="0"/>
          </a:p>
          <a:p>
            <a:r>
              <a:rPr kumimoji="1" lang="en-US" altLang="ja-JP" dirty="0" smtClean="0"/>
              <a:t>Kawada</a:t>
            </a:r>
            <a:r>
              <a:rPr kumimoji="1" lang="en-US" altLang="ja-JP" baseline="0" dirty="0" smtClean="0"/>
              <a:t> </a:t>
            </a:r>
            <a:r>
              <a:rPr kumimoji="1" lang="ja-JP" altLang="en-US" baseline="0" dirty="0" smtClean="0"/>
              <a:t>減益時代にはそれができた。</a:t>
            </a:r>
            <a:endParaRPr kumimoji="1" lang="en-US" altLang="ja-JP" baseline="0" dirty="0" smtClean="0"/>
          </a:p>
          <a:p>
            <a:r>
              <a:rPr kumimoji="1" lang="ja-JP" altLang="en-US" baseline="0" dirty="0" smtClean="0"/>
              <a:t>本社経理がしっかりしていた。構わない</a:t>
            </a:r>
            <a:endParaRPr kumimoji="1" lang="en-US" altLang="ja-JP" baseline="0" dirty="0" smtClean="0"/>
          </a:p>
          <a:p>
            <a:r>
              <a:rPr kumimoji="1" lang="ja-JP" altLang="en-US" baseline="0" dirty="0" smtClean="0"/>
              <a:t>不良在庫をどんどん落としてくれ。</a:t>
            </a:r>
            <a:endParaRPr kumimoji="1" lang="en-US" altLang="ja-JP" baseline="0" dirty="0" smtClean="0"/>
          </a:p>
          <a:p>
            <a:r>
              <a:rPr kumimoji="1" lang="ja-JP" altLang="en-US" baseline="0" dirty="0" smtClean="0"/>
              <a:t>潰れそうな工場はそれができる。</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4F4956A-BDDA-4CBC-8C89-21805566FE2F}" type="slidenum">
              <a:rPr lang="en-US" altLang="ja-JP" smtClean="0"/>
              <a:pPr/>
              <a:t>19</a:t>
            </a:fld>
            <a:endParaRPr lang="en-US" altLang="ja-JP" dirty="0"/>
          </a:p>
        </p:txBody>
      </p:sp>
    </p:spTree>
    <p:extLst>
      <p:ext uri="{BB962C8B-B14F-4D97-AF65-F5344CB8AC3E}">
        <p14:creationId xmlns:p14="http://schemas.microsoft.com/office/powerpoint/2010/main" val="4142989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21</a:t>
            </a:fld>
            <a:endParaRPr kumimoji="1" lang="ja-JP" altLang="en-US" dirty="0"/>
          </a:p>
        </p:txBody>
      </p:sp>
    </p:spTree>
    <p:extLst>
      <p:ext uri="{BB962C8B-B14F-4D97-AF65-F5344CB8AC3E}">
        <p14:creationId xmlns:p14="http://schemas.microsoft.com/office/powerpoint/2010/main" val="1646118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45FA2A-1160-4A69-8E63-E7188BB08554}" type="slidenum">
              <a:rPr lang="en-US" altLang="ja-JP"/>
              <a:pPr/>
              <a:t>22</a:t>
            </a:fld>
            <a:endParaRPr lang="en-US" altLang="ja-JP"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xfrm>
            <a:off x="914401" y="4343403"/>
            <a:ext cx="5029200" cy="4114800"/>
          </a:xfrm>
        </p:spPr>
        <p:txBody>
          <a:bodyPr/>
          <a:lstStyle/>
          <a:p>
            <a:r>
              <a:rPr lang="en-US" altLang="ja-JP" dirty="0" smtClean="0"/>
              <a:t>3</a:t>
            </a:r>
            <a:r>
              <a:rPr lang="ja-JP" altLang="en-US" dirty="0" smtClean="0"/>
              <a:t>年後のＲＯＥアップ　なら、　　　　　ＲＯＥが悪化する。</a:t>
            </a:r>
            <a:r>
              <a:rPr kumimoji="1" lang="en-US" altLang="ja-JP" sz="1200" dirty="0" smtClean="0"/>
              <a:t>ROE</a:t>
            </a:r>
            <a:r>
              <a:rPr kumimoji="1" lang="ja-JP" altLang="en-US" sz="1200" dirty="0" smtClean="0"/>
              <a:t>と</a:t>
            </a:r>
            <a:r>
              <a:rPr kumimoji="1" lang="en-US" altLang="ja-JP" sz="1200" dirty="0" smtClean="0"/>
              <a:t>BSQ</a:t>
            </a:r>
            <a:r>
              <a:rPr kumimoji="1" lang="ja-JP" altLang="en-US" sz="1200" dirty="0" smtClean="0"/>
              <a:t>の連携　（</a:t>
            </a:r>
            <a:r>
              <a:rPr kumimoji="1" lang="en-US" altLang="ja-JP" sz="1200" dirty="0" smtClean="0"/>
              <a:t>IoT</a:t>
            </a:r>
            <a:r>
              <a:rPr kumimoji="1" lang="ja-JP" altLang="en-US" sz="1200" dirty="0" smtClean="0"/>
              <a:t>によるリアルタイム更新）</a:t>
            </a:r>
            <a:endParaRPr kumimoji="1" lang="en-US" altLang="ja-JP" sz="1200" dirty="0" smtClean="0"/>
          </a:p>
          <a:p>
            <a:endParaRPr kumimoji="1" lang="en-US" altLang="ja-JP" sz="1200" dirty="0" smtClean="0"/>
          </a:p>
          <a:p>
            <a:r>
              <a:rPr kumimoji="1" lang="ja-JP" altLang="en-US" sz="1200" dirty="0" smtClean="0"/>
              <a:t>問題：　在庫増、負債増（レバレッジ増</a:t>
            </a:r>
            <a:r>
              <a:rPr kumimoji="1" lang="en-US" altLang="ja-JP" sz="1200" dirty="0" smtClean="0"/>
              <a:t>) </a:t>
            </a:r>
            <a:r>
              <a:rPr kumimoji="1" lang="ja-JP" altLang="en-US" sz="1200" dirty="0" smtClean="0"/>
              <a:t>によって</a:t>
            </a:r>
            <a:r>
              <a:rPr kumimoji="1" lang="en-US" altLang="ja-JP" sz="1200" dirty="0" smtClean="0"/>
              <a:t>ROE</a:t>
            </a:r>
            <a:r>
              <a:rPr kumimoji="1" lang="ja-JP" altLang="en-US" sz="1200" dirty="0" smtClean="0"/>
              <a:t>値はよくなるが、</a:t>
            </a:r>
            <a:r>
              <a:rPr kumimoji="1" lang="en-US" altLang="ja-JP" sz="1200" dirty="0" smtClean="0"/>
              <a:t>B/S</a:t>
            </a:r>
            <a:r>
              <a:rPr kumimoji="1" lang="ja-JP" altLang="en-US" sz="1200" dirty="0" smtClean="0"/>
              <a:t>の質</a:t>
            </a:r>
            <a:r>
              <a:rPr kumimoji="1" lang="en-US" altLang="ja-JP" sz="1200" dirty="0" smtClean="0"/>
              <a:t>,</a:t>
            </a:r>
            <a:r>
              <a:rPr kumimoji="1" lang="ja-JP" altLang="en-US" sz="1200" dirty="0" smtClean="0"/>
              <a:t>物の流れは悪化、競争力は落ちている。</a:t>
            </a:r>
            <a:endParaRPr kumimoji="1" lang="en-US" altLang="ja-JP" sz="1200" dirty="0" smtClean="0"/>
          </a:p>
          <a:p>
            <a:endParaRPr kumimoji="1" lang="en-US" altLang="ja-JP" sz="1200" dirty="0" smtClean="0"/>
          </a:p>
          <a:p>
            <a:r>
              <a:rPr kumimoji="1" lang="ja-JP" altLang="en-US" sz="1200" dirty="0" smtClean="0"/>
              <a:t>対策：　</a:t>
            </a:r>
            <a:r>
              <a:rPr kumimoji="1" lang="en-US" altLang="ja-JP" sz="1200" dirty="0" smtClean="0"/>
              <a:t>BSQ</a:t>
            </a:r>
            <a:r>
              <a:rPr kumimoji="1" lang="ja-JP" altLang="en-US" sz="1200" dirty="0" smtClean="0"/>
              <a:t>値の同時測定によって、</a:t>
            </a:r>
            <a:r>
              <a:rPr kumimoji="1" lang="en-US" altLang="ja-JP" sz="1200" dirty="0" smtClean="0"/>
              <a:t>ROE</a:t>
            </a:r>
            <a:r>
              <a:rPr kumimoji="1" lang="ja-JP" altLang="en-US" sz="1200" dirty="0" smtClean="0"/>
              <a:t>値の向上が、本来の収益力向上によるものであることを担保する。</a:t>
            </a:r>
            <a:endParaRPr kumimoji="1" lang="en-US" altLang="ja-JP" sz="1200" dirty="0" smtClean="0"/>
          </a:p>
          <a:p>
            <a:endParaRPr kumimoji="1" lang="ja-JP" altLang="en-US" sz="1200" dirty="0" smtClean="0"/>
          </a:p>
          <a:p>
            <a:endParaRPr lang="ja-JP" altLang="ja-JP" dirty="0"/>
          </a:p>
        </p:txBody>
      </p:sp>
    </p:spTree>
    <p:extLst>
      <p:ext uri="{BB962C8B-B14F-4D97-AF65-F5344CB8AC3E}">
        <p14:creationId xmlns:p14="http://schemas.microsoft.com/office/powerpoint/2010/main" val="1307948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新しい利他的資本主義と超スマート社会実現の好機到来</a:t>
            </a:r>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2</a:t>
            </a:fld>
            <a:endParaRPr kumimoji="1" lang="ja-JP" altLang="en-US" dirty="0"/>
          </a:p>
        </p:txBody>
      </p:sp>
    </p:spTree>
    <p:extLst>
      <p:ext uri="{BB962C8B-B14F-4D97-AF65-F5344CB8AC3E}">
        <p14:creationId xmlns:p14="http://schemas.microsoft.com/office/powerpoint/2010/main" val="1418796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a:ln/>
        </p:spPr>
      </p:sp>
      <p:sp>
        <p:nvSpPr>
          <p:cNvPr id="3" name="ノート プレースホルダ 2"/>
          <p:cNvSpPr>
            <a:spLocks noGrp="1"/>
          </p:cNvSpPr>
          <p:nvPr>
            <p:ph type="body" idx="1"/>
          </p:nvPr>
        </p:nvSpPr>
        <p:spPr/>
        <p:txBody>
          <a:bodyPr>
            <a:normAutofit/>
          </a:bodyPr>
          <a:lstStyle/>
          <a:p>
            <a:pPr>
              <a:defRPr/>
            </a:pPr>
            <a:endParaRPr lang="en-US" altLang="ja-JP" dirty="0" smtClean="0">
              <a:latin typeface="Calibri" pitchFamily="34" charset="0"/>
              <a:ea typeface="ＭＳ Ｐゴシック" charset="-128"/>
            </a:endParaRPr>
          </a:p>
          <a:p>
            <a:pPr>
              <a:defRPr/>
            </a:pPr>
            <a:endParaRPr lang="en-US" altLang="ja-JP" dirty="0" smtClean="0">
              <a:latin typeface="Calibri" pitchFamily="34" charset="0"/>
              <a:ea typeface="ＭＳ Ｐゴシック" charset="-128"/>
            </a:endParaRPr>
          </a:p>
          <a:p>
            <a:pPr>
              <a:defRPr/>
            </a:pPr>
            <a:r>
              <a:rPr lang="ja-JP" altLang="en-US" sz="1600" dirty="0" smtClean="0">
                <a:latin typeface="メイリオ" pitchFamily="50" charset="-128"/>
                <a:ea typeface="メイリオ" pitchFamily="50" charset="-128"/>
                <a:cs typeface="メイリオ" pitchFamily="50" charset="-128"/>
              </a:rPr>
              <a:t>サプライチエーンの１</a:t>
            </a:r>
            <a:r>
              <a:rPr lang="ja-JP" altLang="en-US" sz="1600" b="1" dirty="0" smtClean="0">
                <a:latin typeface="メイリオ" pitchFamily="50" charset="-128"/>
                <a:ea typeface="メイリオ" pitchFamily="50" charset="-128"/>
                <a:cs typeface="メイリオ" pitchFamily="50" charset="-128"/>
              </a:rPr>
              <a:t>．</a:t>
            </a:r>
            <a:r>
              <a:rPr lang="en-US" altLang="ja-JP" b="1" dirty="0" smtClean="0">
                <a:latin typeface="メイリオ" pitchFamily="50" charset="-128"/>
                <a:ea typeface="メイリオ" pitchFamily="50" charset="-128"/>
                <a:cs typeface="メイリオ" pitchFamily="50" charset="-128"/>
              </a:rPr>
              <a:t>4</a:t>
            </a:r>
            <a:r>
              <a:rPr lang="ja-JP" altLang="en-US" b="1" dirty="0" smtClean="0">
                <a:latin typeface="メイリオ" pitchFamily="50" charset="-128"/>
                <a:ea typeface="メイリオ" pitchFamily="50" charset="-128"/>
                <a:cs typeface="メイリオ" pitchFamily="50" charset="-128"/>
              </a:rPr>
              <a:t>方良し（</a:t>
            </a:r>
            <a:r>
              <a:rPr lang="ja-JP" altLang="en-US" b="1" dirty="0" smtClean="0">
                <a:solidFill>
                  <a:srgbClr val="FF0000"/>
                </a:solidFill>
                <a:latin typeface="メイリオ" pitchFamily="50" charset="-128"/>
                <a:ea typeface="メイリオ" pitchFamily="50" charset="-128"/>
                <a:cs typeface="メイリオ" pitchFamily="50" charset="-128"/>
              </a:rPr>
              <a:t>社会貢献）</a:t>
            </a:r>
            <a:r>
              <a:rPr lang="ja-JP" altLang="en-US" b="1" dirty="0" smtClean="0">
                <a:latin typeface="メイリオ" pitchFamily="50" charset="-128"/>
                <a:ea typeface="メイリオ" pitchFamily="50" charset="-128"/>
                <a:cs typeface="メイリオ" pitchFamily="50" charset="-128"/>
              </a:rPr>
              <a:t>を目指す</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２．</a:t>
            </a:r>
            <a:r>
              <a:rPr lang="ja-JP" altLang="en-US" b="1" dirty="0" smtClean="0">
                <a:solidFill>
                  <a:srgbClr val="FF0000"/>
                </a:solidFill>
                <a:latin typeface="メイリオ" pitchFamily="50" charset="-128"/>
                <a:ea typeface="メイリオ" pitchFamily="50" charset="-128"/>
                <a:cs typeface="メイリオ" pitchFamily="50" charset="-128"/>
              </a:rPr>
              <a:t>土台を</a:t>
            </a:r>
            <a:r>
              <a:rPr lang="en-US" altLang="ja-JP" b="1" dirty="0" smtClean="0">
                <a:solidFill>
                  <a:srgbClr val="FF0000"/>
                </a:solidFill>
                <a:latin typeface="メイリオ" pitchFamily="50" charset="-128"/>
                <a:ea typeface="メイリオ" pitchFamily="50" charset="-128"/>
                <a:cs typeface="メイリオ" pitchFamily="50" charset="-128"/>
              </a:rPr>
              <a:t>TPS</a:t>
            </a:r>
            <a:r>
              <a:rPr lang="ja-JP" altLang="en-US" b="1" dirty="0" smtClean="0">
                <a:solidFill>
                  <a:srgbClr val="FF0000"/>
                </a:solidFill>
                <a:latin typeface="メイリオ" pitchFamily="50" charset="-128"/>
                <a:ea typeface="メイリオ" pitchFamily="50" charset="-128"/>
                <a:cs typeface="メイリオ" pitchFamily="50" charset="-128"/>
              </a:rPr>
              <a:t>とする</a:t>
            </a:r>
            <a:endParaRPr lang="en-US" altLang="ja-JP" b="1" dirty="0" smtClean="0">
              <a:solidFill>
                <a:srgbClr val="FF0000"/>
              </a:solidFill>
              <a:latin typeface="メイリオ" pitchFamily="50" charset="-128"/>
              <a:ea typeface="メイリオ" pitchFamily="50" charset="-128"/>
              <a:cs typeface="メイリオ" pitchFamily="50" charset="-128"/>
            </a:endParaRPr>
          </a:p>
          <a:p>
            <a:pPr eaLnBrk="1" hangingPunct="1">
              <a:spcBef>
                <a:spcPct val="0"/>
              </a:spcBef>
              <a:defRPr/>
            </a:pPr>
            <a:r>
              <a:rPr lang="ja-JP" altLang="en-US" b="1" dirty="0" smtClean="0">
                <a:solidFill>
                  <a:srgbClr val="FF0000"/>
                </a:solidFill>
                <a:latin typeface="メイリオ" pitchFamily="50" charset="-128"/>
                <a:ea typeface="メイリオ" pitchFamily="50" charset="-128"/>
                <a:cs typeface="メイリオ" pitchFamily="50" charset="-128"/>
              </a:rPr>
              <a:t>３．</a:t>
            </a:r>
            <a:r>
              <a:rPr lang="en-US" altLang="ja-JP" b="1" dirty="0" smtClean="0">
                <a:solidFill>
                  <a:srgbClr val="FF0000"/>
                </a:solidFill>
                <a:latin typeface="メイリオ" pitchFamily="50" charset="-128"/>
                <a:ea typeface="メイリオ" pitchFamily="50" charset="-128"/>
                <a:cs typeface="メイリオ" pitchFamily="50" charset="-128"/>
              </a:rPr>
              <a:t>IT</a:t>
            </a:r>
            <a:r>
              <a:rPr lang="ja-JP" altLang="en-US" b="1" dirty="0" smtClean="0">
                <a:solidFill>
                  <a:srgbClr val="FF0000"/>
                </a:solidFill>
                <a:latin typeface="メイリオ" pitchFamily="50" charset="-128"/>
                <a:ea typeface="メイリオ" pitchFamily="50" charset="-128"/>
                <a:cs typeface="メイリオ" pitchFamily="50" charset="-128"/>
              </a:rPr>
              <a:t>はｲﾉﾍﾞｰｼｮﾝの起爆剤</a:t>
            </a:r>
            <a:r>
              <a:rPr lang="en-US" altLang="ja-JP" b="1" dirty="0" smtClean="0">
                <a:solidFill>
                  <a:srgbClr val="FF0000"/>
                </a:solidFill>
                <a:latin typeface="メイリオ" pitchFamily="50" charset="-128"/>
                <a:ea typeface="メイリオ" pitchFamily="50" charset="-128"/>
                <a:cs typeface="メイリオ" pitchFamily="50" charset="-128"/>
              </a:rPr>
              <a:t>(</a:t>
            </a:r>
            <a:r>
              <a:rPr lang="ja-JP" altLang="en-US" b="1" dirty="0" smtClean="0">
                <a:solidFill>
                  <a:srgbClr val="FF0000"/>
                </a:solidFill>
                <a:latin typeface="メイリオ" pitchFamily="50" charset="-128"/>
                <a:ea typeface="メイリオ" pitchFamily="50" charset="-128"/>
                <a:cs typeface="メイリオ" pitchFamily="50" charset="-128"/>
              </a:rPr>
              <a:t>道具</a:t>
            </a:r>
            <a:r>
              <a:rPr lang="en-US" altLang="ja-JP" b="1" dirty="0" smtClean="0">
                <a:solidFill>
                  <a:srgbClr val="FF0000"/>
                </a:solidFill>
                <a:latin typeface="メイリオ" pitchFamily="50" charset="-128"/>
                <a:ea typeface="メイリオ" pitchFamily="50" charset="-128"/>
                <a:cs typeface="メイリオ" pitchFamily="50" charset="-128"/>
              </a:rPr>
              <a:t>)</a:t>
            </a:r>
            <a:r>
              <a:rPr lang="ja-JP" altLang="en-US" b="1" dirty="0" smtClean="0">
                <a:solidFill>
                  <a:srgbClr val="FF0000"/>
                </a:solidFill>
                <a:latin typeface="メイリオ" pitchFamily="50" charset="-128"/>
                <a:ea typeface="メイリオ" pitchFamily="50" charset="-128"/>
                <a:cs typeface="メイリオ" pitchFamily="50" charset="-128"/>
              </a:rPr>
              <a:t>　　</a:t>
            </a:r>
            <a:endParaRPr lang="en-US" altLang="ja-JP" dirty="0" smtClean="0"/>
          </a:p>
          <a:p>
            <a:pPr>
              <a:defRPr/>
            </a:pPr>
            <a:endParaRPr lang="en-US" altLang="ja-JP" b="1" dirty="0" smtClean="0">
              <a:solidFill>
                <a:srgbClr val="FF0000"/>
              </a:solidFill>
              <a:latin typeface="メイリオ" pitchFamily="50" charset="-128"/>
              <a:ea typeface="メイリオ" pitchFamily="50" charset="-128"/>
              <a:cs typeface="メイリオ" pitchFamily="50" charset="-128"/>
            </a:endParaRPr>
          </a:p>
          <a:p>
            <a:pPr>
              <a:defRPr/>
            </a:pPr>
            <a:r>
              <a:rPr lang="ja-JP" altLang="en-US" b="1" dirty="0" smtClean="0">
                <a:solidFill>
                  <a:srgbClr val="FF0000"/>
                </a:solidFill>
                <a:latin typeface="メイリオ" pitchFamily="50" charset="-128"/>
                <a:ea typeface="メイリオ" pitchFamily="50" charset="-128"/>
                <a:cs typeface="メイリオ" pitchFamily="50" charset="-128"/>
              </a:rPr>
              <a:t>４．</a:t>
            </a:r>
            <a:r>
              <a:rPr lang="en-US" altLang="ja-JP" b="1" dirty="0" smtClean="0">
                <a:solidFill>
                  <a:srgbClr val="FF0000"/>
                </a:solidFill>
                <a:latin typeface="メイリオ" pitchFamily="50" charset="-128"/>
                <a:ea typeface="メイリオ" pitchFamily="50" charset="-128"/>
                <a:cs typeface="メイリオ" pitchFamily="50" charset="-128"/>
              </a:rPr>
              <a:t>IT</a:t>
            </a:r>
            <a:r>
              <a:rPr lang="ja-JP" altLang="en-US" b="1" dirty="0" smtClean="0">
                <a:solidFill>
                  <a:srgbClr val="FF0000"/>
                </a:solidFill>
                <a:latin typeface="メイリオ" pitchFamily="50" charset="-128"/>
                <a:ea typeface="メイリオ" pitchFamily="50" charset="-128"/>
                <a:cs typeface="メイリオ" pitchFamily="50" charset="-128"/>
              </a:rPr>
              <a:t>を軽視せず</a:t>
            </a:r>
            <a:r>
              <a:rPr lang="en-US" altLang="ja-JP" b="1" dirty="0" smtClean="0">
                <a:solidFill>
                  <a:srgbClr val="FF0000"/>
                </a:solidFill>
                <a:latin typeface="メイリオ" pitchFamily="50" charset="-128"/>
                <a:ea typeface="メイリオ" pitchFamily="50" charset="-128"/>
                <a:cs typeface="メイリオ" pitchFamily="50" charset="-128"/>
              </a:rPr>
              <a:t>,</a:t>
            </a:r>
            <a:r>
              <a:rPr lang="ja-JP" altLang="en-US" b="1" dirty="0" smtClean="0">
                <a:solidFill>
                  <a:srgbClr val="FF0000"/>
                </a:solidFill>
                <a:latin typeface="メイリオ" pitchFamily="50" charset="-128"/>
                <a:ea typeface="メイリオ" pitchFamily="50" charset="-128"/>
                <a:cs typeface="メイリオ" pitchFamily="50" charset="-128"/>
              </a:rPr>
              <a:t>重要戦略ツールとする</a:t>
            </a:r>
            <a:endParaRPr lang="en-US" altLang="ja-JP" b="1" dirty="0" smtClean="0">
              <a:solidFill>
                <a:srgbClr val="FF0000"/>
              </a:solidFill>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５．システム開発プロセス</a:t>
            </a:r>
            <a:r>
              <a:rPr lang="en-US" altLang="ja-JP" b="1" dirty="0" smtClean="0">
                <a:latin typeface="メイリオ" pitchFamily="50" charset="-128"/>
                <a:ea typeface="メイリオ" pitchFamily="50" charset="-128"/>
                <a:cs typeface="メイリオ" pitchFamily="50" charset="-128"/>
              </a:rPr>
              <a:t>(</a:t>
            </a:r>
            <a:r>
              <a:rPr lang="ja-JP" altLang="en-US" b="1" dirty="0" smtClean="0">
                <a:latin typeface="メイリオ" pitchFamily="50" charset="-128"/>
                <a:ea typeface="メイリオ" pitchFamily="50" charset="-128"/>
                <a:cs typeface="メイリオ" pitchFamily="50" charset="-128"/>
              </a:rPr>
              <a:t>手順</a:t>
            </a:r>
            <a:r>
              <a:rPr lang="en-US" altLang="ja-JP" b="1" dirty="0" smtClean="0">
                <a:latin typeface="メイリオ" pitchFamily="50" charset="-128"/>
                <a:ea typeface="メイリオ" pitchFamily="50" charset="-128"/>
                <a:cs typeface="メイリオ" pitchFamily="50" charset="-128"/>
              </a:rPr>
              <a:t>)</a:t>
            </a:r>
          </a:p>
          <a:p>
            <a:pPr>
              <a:defRPr/>
            </a:pPr>
            <a:r>
              <a:rPr lang="ja-JP" altLang="en-US" b="1" dirty="0" smtClean="0">
                <a:latin typeface="メイリオ" pitchFamily="50" charset="-128"/>
                <a:ea typeface="メイリオ" pitchFamily="50" charset="-128"/>
                <a:cs typeface="メイリオ" pitchFamily="50" charset="-128"/>
              </a:rPr>
              <a:t>６．</a:t>
            </a:r>
            <a:r>
              <a:rPr lang="en-US" altLang="ja-JP" b="1" dirty="0" smtClean="0">
                <a:solidFill>
                  <a:srgbClr val="FF0000"/>
                </a:solidFill>
                <a:latin typeface="メイリオ" pitchFamily="50" charset="-128"/>
                <a:ea typeface="メイリオ" pitchFamily="50" charset="-128"/>
                <a:cs typeface="メイリオ" pitchFamily="50" charset="-128"/>
              </a:rPr>
              <a:t>TPS</a:t>
            </a:r>
            <a:r>
              <a:rPr lang="ja-JP" altLang="en-US" b="1" dirty="0" smtClean="0">
                <a:solidFill>
                  <a:srgbClr val="FF0000"/>
                </a:solidFill>
                <a:latin typeface="メイリオ" pitchFamily="50" charset="-128"/>
                <a:ea typeface="メイリオ" pitchFamily="50" charset="-128"/>
                <a:cs typeface="メイリオ" pitchFamily="50" charset="-128"/>
              </a:rPr>
              <a:t>の理念をサポートする</a:t>
            </a:r>
            <a:endParaRPr lang="en-US" altLang="ja-JP" b="1" dirty="0" smtClean="0">
              <a:solidFill>
                <a:srgbClr val="FF0000"/>
              </a:solidFill>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　（後工程引き取り、見える化</a:t>
            </a:r>
            <a:r>
              <a:rPr lang="ja-JP" altLang="en-US" b="1" dirty="0" err="1" smtClean="0">
                <a:latin typeface="メイリオ" pitchFamily="50" charset="-128"/>
                <a:ea typeface="メイリオ" pitchFamily="50" charset="-128"/>
                <a:cs typeface="メイリオ" pitchFamily="50" charset="-128"/>
              </a:rPr>
              <a:t>、、</a:t>
            </a:r>
            <a:r>
              <a:rPr lang="ja-JP" altLang="en-US" b="1" dirty="0" smtClean="0">
                <a:latin typeface="メイリオ" pitchFamily="50" charset="-128"/>
                <a:ea typeface="メイリオ" pitchFamily="50" charset="-128"/>
                <a:cs typeface="メイリオ" pitchFamily="50" charset="-128"/>
              </a:rPr>
              <a:t>など）</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　　　</a:t>
            </a:r>
            <a:r>
              <a:rPr lang="en-US" altLang="ja-JP" b="1" dirty="0" smtClean="0">
                <a:latin typeface="メイリオ" pitchFamily="50" charset="-128"/>
                <a:ea typeface="メイリオ" pitchFamily="50" charset="-128"/>
                <a:cs typeface="メイリオ" pitchFamily="50" charset="-128"/>
              </a:rPr>
              <a:t>※</a:t>
            </a:r>
            <a:r>
              <a:rPr lang="ja-JP" altLang="en-US" b="1" dirty="0" smtClean="0">
                <a:effectLst>
                  <a:outerShdw blurRad="38100" dist="38100" dir="2700000" algn="tl">
                    <a:srgbClr val="C0C0C0"/>
                  </a:outerShdw>
                </a:effectLst>
                <a:latin typeface="メイリオ" pitchFamily="50" charset="-128"/>
                <a:ea typeface="メイリオ" pitchFamily="50" charset="-128"/>
                <a:cs typeface="メイリオ" pitchFamily="50" charset="-128"/>
              </a:rPr>
              <a:t>かんばん</a:t>
            </a:r>
            <a:r>
              <a:rPr lang="en-US" altLang="ja-JP" b="1" dirty="0" smtClean="0">
                <a:effectLst>
                  <a:outerShdw blurRad="38100" dist="38100" dir="2700000" algn="tl">
                    <a:srgbClr val="C0C0C0"/>
                  </a:outerShdw>
                </a:effectLst>
                <a:latin typeface="メイリオ" pitchFamily="50" charset="-128"/>
                <a:ea typeface="メイリオ" pitchFamily="50" charset="-128"/>
                <a:cs typeface="メイリオ" pitchFamily="50" charset="-128"/>
              </a:rPr>
              <a:t>EDI</a:t>
            </a:r>
            <a:r>
              <a:rPr lang="ja-JP" altLang="en-US" b="1" dirty="0" smtClean="0">
                <a:latin typeface="メイリオ" pitchFamily="50" charset="-128"/>
                <a:ea typeface="メイリオ" pitchFamily="50" charset="-128"/>
                <a:cs typeface="メイリオ" pitchFamily="50" charset="-128"/>
              </a:rPr>
              <a:t>はこの道具の</a:t>
            </a:r>
            <a:r>
              <a:rPr lang="en-US" altLang="ja-JP" b="1" dirty="0" smtClean="0">
                <a:latin typeface="メイリオ" pitchFamily="50" charset="-128"/>
                <a:ea typeface="メイリオ" pitchFamily="50" charset="-128"/>
                <a:cs typeface="メイリオ" pitchFamily="50" charset="-128"/>
              </a:rPr>
              <a:t>1</a:t>
            </a:r>
            <a:r>
              <a:rPr lang="ja-JP" altLang="en-US" b="1" dirty="0" smtClean="0">
                <a:latin typeface="メイリオ" pitchFamily="50" charset="-128"/>
                <a:ea typeface="メイリオ" pitchFamily="50" charset="-128"/>
                <a:cs typeface="メイリオ" pitchFamily="50" charset="-128"/>
              </a:rPr>
              <a:t>つ</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７．</a:t>
            </a:r>
            <a:r>
              <a:rPr lang="ja-JP" altLang="en-US" b="1" dirty="0" smtClean="0">
                <a:solidFill>
                  <a:srgbClr val="FF0000"/>
                </a:solidFill>
                <a:latin typeface="メイリオ" pitchFamily="50" charset="-128"/>
                <a:ea typeface="メイリオ" pitchFamily="50" charset="-128"/>
                <a:cs typeface="メイリオ" pitchFamily="50" charset="-128"/>
              </a:rPr>
              <a:t>業務</a:t>
            </a:r>
            <a:r>
              <a:rPr lang="en-US" altLang="ja-JP" b="1" dirty="0" smtClean="0">
                <a:solidFill>
                  <a:srgbClr val="FF0000"/>
                </a:solidFill>
                <a:latin typeface="メイリオ" pitchFamily="50" charset="-128"/>
                <a:ea typeface="メイリオ" pitchFamily="50" charset="-128"/>
                <a:cs typeface="メイリオ" pitchFamily="50" charset="-128"/>
              </a:rPr>
              <a:t>/</a:t>
            </a:r>
            <a:r>
              <a:rPr lang="ja-JP" altLang="en-US" b="1" dirty="0" smtClean="0">
                <a:solidFill>
                  <a:srgbClr val="FF0000"/>
                </a:solidFill>
                <a:latin typeface="メイリオ" pitchFamily="50" charset="-128"/>
                <a:ea typeface="メイリオ" pitchFamily="50" charset="-128"/>
                <a:cs typeface="メイリオ" pitchFamily="50" charset="-128"/>
              </a:rPr>
              <a:t>現場</a:t>
            </a:r>
            <a:r>
              <a:rPr lang="en-US" altLang="ja-JP" b="1" dirty="0" smtClean="0">
                <a:solidFill>
                  <a:srgbClr val="FF0000"/>
                </a:solidFill>
                <a:latin typeface="メイリオ" pitchFamily="50" charset="-128"/>
                <a:ea typeface="メイリオ" pitchFamily="50" charset="-128"/>
                <a:cs typeface="メイリオ" pitchFamily="50" charset="-128"/>
              </a:rPr>
              <a:t>/IT</a:t>
            </a:r>
            <a:r>
              <a:rPr lang="ja-JP" altLang="en-US" b="1" dirty="0" smtClean="0">
                <a:solidFill>
                  <a:srgbClr val="FF0000"/>
                </a:solidFill>
                <a:latin typeface="メイリオ" pitchFamily="50" charset="-128"/>
                <a:ea typeface="メイリオ" pitchFamily="50" charset="-128"/>
                <a:cs typeface="メイリオ" pitchFamily="50" charset="-128"/>
              </a:rPr>
              <a:t>の継続的改善</a:t>
            </a:r>
          </a:p>
          <a:p>
            <a:pPr>
              <a:defRPr/>
            </a:pPr>
            <a:r>
              <a:rPr lang="ja-JP" altLang="en-US" b="1" dirty="0" smtClean="0">
                <a:latin typeface="メイリオ" pitchFamily="50" charset="-128"/>
                <a:ea typeface="メイリオ" pitchFamily="50" charset="-128"/>
                <a:cs typeface="メイリオ" pitchFamily="50" charset="-128"/>
              </a:rPr>
              <a:t>８．量産開始以前の</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　　</a:t>
            </a:r>
            <a:r>
              <a:rPr lang="ja-JP" altLang="en-US" b="1" dirty="0" smtClean="0">
                <a:solidFill>
                  <a:srgbClr val="FF0000"/>
                </a:solidFill>
                <a:latin typeface="メイリオ" pitchFamily="50" charset="-128"/>
                <a:ea typeface="メイリオ" pitchFamily="50" charset="-128"/>
                <a:cs typeface="メイリオ" pitchFamily="50" charset="-128"/>
              </a:rPr>
              <a:t>製品企画・開発段階から</a:t>
            </a:r>
            <a:r>
              <a:rPr lang="ja-JP" altLang="en-US" b="1" dirty="0" smtClean="0">
                <a:latin typeface="メイリオ" pitchFamily="50" charset="-128"/>
                <a:ea typeface="メイリオ" pitchFamily="50" charset="-128"/>
                <a:cs typeface="メイリオ" pitchFamily="50" charset="-128"/>
              </a:rPr>
              <a:t>のサポート</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９．業務一貫サポート（</a:t>
            </a:r>
            <a:r>
              <a:rPr lang="ja-JP" altLang="en-US" b="1" dirty="0" smtClean="0">
                <a:solidFill>
                  <a:srgbClr val="FF0000"/>
                </a:solidFill>
                <a:latin typeface="メイリオ" pitchFamily="50" charset="-128"/>
                <a:ea typeface="メイリオ" pitchFamily="50" charset="-128"/>
                <a:cs typeface="メイリオ" pitchFamily="50" charset="-128"/>
              </a:rPr>
              <a:t>全体最適</a:t>
            </a:r>
            <a:r>
              <a:rPr lang="ja-JP" altLang="en-US" b="1" dirty="0" smtClean="0">
                <a:latin typeface="メイリオ" pitchFamily="50" charset="-128"/>
                <a:ea typeface="メイリオ" pitchFamily="50" charset="-128"/>
                <a:cs typeface="メイリオ" pitchFamily="50" charset="-128"/>
              </a:rPr>
              <a:t>を目指す）</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１０．リアルタイムな</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　　　　全社／グローバルの情報共有化</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１１．実需の変動へリアルタイムに連動</a:t>
            </a:r>
            <a:endParaRPr lang="en-US" altLang="ja-JP" b="1" dirty="0" smtClean="0">
              <a:latin typeface="メイリオ" pitchFamily="50" charset="-128"/>
              <a:ea typeface="メイリオ" pitchFamily="50" charset="-128"/>
              <a:cs typeface="メイリオ" pitchFamily="50" charset="-128"/>
            </a:endParaRPr>
          </a:p>
          <a:p>
            <a:pPr>
              <a:defRPr/>
            </a:pPr>
            <a:r>
              <a:rPr lang="ja-JP" altLang="en-US" b="1" dirty="0" smtClean="0">
                <a:latin typeface="メイリオ" pitchFamily="50" charset="-128"/>
                <a:ea typeface="メイリオ" pitchFamily="50" charset="-128"/>
                <a:cs typeface="メイリオ" pitchFamily="50" charset="-128"/>
              </a:rPr>
              <a:t>１２．グローバル対応</a:t>
            </a:r>
          </a:p>
          <a:p>
            <a:pPr>
              <a:defRPr/>
            </a:pPr>
            <a:endParaRPr lang="ja-JP" altLang="en-US" dirty="0" smtClean="0"/>
          </a:p>
        </p:txBody>
      </p:sp>
      <p:sp>
        <p:nvSpPr>
          <p:cNvPr id="29700" name="スライド番号プレースホルダ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ea typeface="ＭＳ Ｐ明朝" charset="-128"/>
              </a:defRPr>
            </a:lvl1pPr>
            <a:lvl2pPr marL="742950" indent="-285750">
              <a:spcBef>
                <a:spcPct val="30000"/>
              </a:spcBef>
              <a:defRPr kumimoji="1" sz="1200">
                <a:solidFill>
                  <a:schemeClr val="tx1"/>
                </a:solidFill>
                <a:latin typeface="Arial" charset="0"/>
                <a:ea typeface="ＭＳ Ｐ明朝" charset="-128"/>
              </a:defRPr>
            </a:lvl2pPr>
            <a:lvl3pPr marL="1143000" indent="-228600">
              <a:spcBef>
                <a:spcPct val="30000"/>
              </a:spcBef>
              <a:defRPr kumimoji="1" sz="1200">
                <a:solidFill>
                  <a:schemeClr val="tx1"/>
                </a:solidFill>
                <a:latin typeface="Arial" charset="0"/>
                <a:ea typeface="ＭＳ Ｐ明朝" charset="-128"/>
              </a:defRPr>
            </a:lvl3pPr>
            <a:lvl4pPr marL="1600200" indent="-228600">
              <a:spcBef>
                <a:spcPct val="30000"/>
              </a:spcBef>
              <a:defRPr kumimoji="1" sz="1200">
                <a:solidFill>
                  <a:schemeClr val="tx1"/>
                </a:solidFill>
                <a:latin typeface="Arial" charset="0"/>
                <a:ea typeface="ＭＳ Ｐ明朝" charset="-128"/>
              </a:defRPr>
            </a:lvl4pPr>
            <a:lvl5pPr marL="2057400" indent="-22860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a:spcBef>
                <a:spcPct val="0"/>
              </a:spcBef>
            </a:pPr>
            <a:fld id="{CAD7C0F4-C03C-4FBA-B4FD-9F0FFD2D58DE}" type="slidenum">
              <a:rPr lang="ja-JP" altLang="en-US">
                <a:ea typeface="ＭＳ Ｐゴシック" charset="-128"/>
              </a:rPr>
              <a:pPr>
                <a:spcBef>
                  <a:spcPct val="0"/>
                </a:spcBef>
              </a:pPr>
              <a:t>23</a:t>
            </a:fld>
            <a:endParaRPr lang="ja-JP" altLang="en-US">
              <a:ea typeface="ＭＳ Ｐゴシック" charset="-128"/>
            </a:endParaRPr>
          </a:p>
        </p:txBody>
      </p:sp>
    </p:spTree>
    <p:extLst>
      <p:ext uri="{BB962C8B-B14F-4D97-AF65-F5344CB8AC3E}">
        <p14:creationId xmlns:p14="http://schemas.microsoft.com/office/powerpoint/2010/main" val="23676367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24</a:t>
            </a:fld>
            <a:endParaRPr kumimoji="1" lang="ja-JP" altLang="en-US" dirty="0"/>
          </a:p>
        </p:txBody>
      </p:sp>
    </p:spTree>
    <p:extLst>
      <p:ext uri="{BB962C8B-B14F-4D97-AF65-F5344CB8AC3E}">
        <p14:creationId xmlns:p14="http://schemas.microsoft.com/office/powerpoint/2010/main" val="1599261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1413" y="685800"/>
            <a:ext cx="4575175" cy="34305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F4956A-BDDA-4CBC-8C89-21805566FE2F}" type="slidenum">
              <a:rPr lang="en-US" altLang="ja-JP" smtClean="0"/>
              <a:pPr/>
              <a:t>3</a:t>
            </a:fld>
            <a:endParaRPr lang="en-US" altLang="ja-JP" dirty="0"/>
          </a:p>
        </p:txBody>
      </p:sp>
    </p:spTree>
    <p:extLst>
      <p:ext uri="{BB962C8B-B14F-4D97-AF65-F5344CB8AC3E}">
        <p14:creationId xmlns:p14="http://schemas.microsoft.com/office/powerpoint/2010/main" val="947732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58" eaLnBrk="0" fontAlgn="base" hangingPunct="0">
              <a:spcBef>
                <a:spcPct val="30000"/>
              </a:spcBef>
              <a:spcAft>
                <a:spcPct val="0"/>
              </a:spcAft>
              <a:defRPr/>
            </a:pPr>
            <a:endParaRPr kumimoji="1" lang="ja-JP" altLang="en-US" dirty="0"/>
          </a:p>
        </p:txBody>
      </p:sp>
      <p:sp>
        <p:nvSpPr>
          <p:cNvPr id="4" name="スライド番号プレースホルダー 3"/>
          <p:cNvSpPr>
            <a:spLocks noGrp="1"/>
          </p:cNvSpPr>
          <p:nvPr>
            <p:ph type="sldNum" sz="quarter" idx="10"/>
          </p:nvPr>
        </p:nvSpPr>
        <p:spPr/>
        <p:txBody>
          <a:bodyPr/>
          <a:lstStyle/>
          <a:p>
            <a:fld id="{A4F4956A-BDDA-4CBC-8C89-21805566FE2F}" type="slidenum">
              <a:rPr lang="en-US" altLang="ja-JP" smtClean="0"/>
              <a:pPr/>
              <a:t>4</a:t>
            </a:fld>
            <a:endParaRPr lang="en-US" altLang="ja-JP" dirty="0"/>
          </a:p>
        </p:txBody>
      </p:sp>
    </p:spTree>
    <p:extLst>
      <p:ext uri="{BB962C8B-B14F-4D97-AF65-F5344CB8AC3E}">
        <p14:creationId xmlns:p14="http://schemas.microsoft.com/office/powerpoint/2010/main" val="3200789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F4956A-BDDA-4CBC-8C89-21805566FE2F}" type="slidenum">
              <a:rPr lang="en-US" altLang="ja-JP" smtClean="0"/>
              <a:pPr/>
              <a:t>5</a:t>
            </a:fld>
            <a:endParaRPr lang="en-US" altLang="ja-JP" dirty="0"/>
          </a:p>
        </p:txBody>
      </p:sp>
    </p:spTree>
    <p:extLst>
      <p:ext uri="{BB962C8B-B14F-4D97-AF65-F5344CB8AC3E}">
        <p14:creationId xmlns:p14="http://schemas.microsoft.com/office/powerpoint/2010/main" val="595197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総資産、負債・純資産合計に占める流動資産・流動負債の比重が圧倒的に</a:t>
            </a:r>
            <a:r>
              <a:rPr kumimoji="1" lang="ja-JP" altLang="ja-JP" sz="1200" kern="1200" dirty="0" err="1" smtClean="0">
                <a:solidFill>
                  <a:schemeClr val="tx1"/>
                </a:solidFill>
                <a:effectLst/>
                <a:latin typeface="+mn-lt"/>
                <a:ea typeface="+mn-ea"/>
                <a:cs typeface="+mn-cs"/>
              </a:rPr>
              <a:t>な</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り、やがて債務超過に追い込まれていくトレンドが鮮明</a:t>
            </a:r>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7</a:t>
            </a:fld>
            <a:endParaRPr kumimoji="1" lang="ja-JP" altLang="en-US" dirty="0"/>
          </a:p>
        </p:txBody>
      </p:sp>
    </p:spTree>
    <p:extLst>
      <p:ext uri="{BB962C8B-B14F-4D97-AF65-F5344CB8AC3E}">
        <p14:creationId xmlns:p14="http://schemas.microsoft.com/office/powerpoint/2010/main" val="682011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7F7E3B6C-0F00-4688-B106-2A96D551FB85}" type="slidenum">
              <a:rPr kumimoji="1" lang="ja-JP" altLang="en-US" smtClean="0"/>
              <a:t>8</a:t>
            </a:fld>
            <a:endParaRPr kumimoji="1" lang="ja-JP" altLang="en-US" dirty="0"/>
          </a:p>
        </p:txBody>
      </p:sp>
    </p:spTree>
    <p:extLst>
      <p:ext uri="{BB962C8B-B14F-4D97-AF65-F5344CB8AC3E}">
        <p14:creationId xmlns:p14="http://schemas.microsoft.com/office/powerpoint/2010/main" val="2352280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LTB</a:t>
            </a:r>
            <a:r>
              <a:rPr lang="ja-JP" altLang="ja-JP" dirty="0" smtClean="0"/>
              <a:t>（リードタイム基準配賦）加工費と</a:t>
            </a:r>
            <a:r>
              <a:rPr lang="en-US" altLang="ja-JP" dirty="0" smtClean="0"/>
              <a:t>DTB</a:t>
            </a:r>
            <a:r>
              <a:rPr lang="ja-JP" altLang="ja-JP" dirty="0" smtClean="0"/>
              <a:t>（直接時間基準配賦）加工費の自動読み替え（特許申請済み公開中）</a:t>
            </a:r>
          </a:p>
          <a:p>
            <a:r>
              <a:rPr kumimoji="1" lang="en-US" altLang="ja-JP" dirty="0" smtClean="0"/>
              <a:t>BCCC</a:t>
            </a:r>
            <a:r>
              <a:rPr kumimoji="1" lang="ja-JP" altLang="en-US" dirty="0" smtClean="0"/>
              <a:t>を前面に出せば、配賦問題は消滅する。（設計段階で残る</a:t>
            </a:r>
            <a:r>
              <a:rPr kumimoji="1" lang="en-US" altLang="ja-JP" dirty="0" smtClean="0"/>
              <a:t>)</a:t>
            </a:r>
          </a:p>
          <a:p>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9</a:t>
            </a:fld>
            <a:endParaRPr kumimoji="1" lang="ja-JP" altLang="en-US" dirty="0"/>
          </a:p>
        </p:txBody>
      </p:sp>
    </p:spTree>
    <p:extLst>
      <p:ext uri="{BB962C8B-B14F-4D97-AF65-F5344CB8AC3E}">
        <p14:creationId xmlns:p14="http://schemas.microsoft.com/office/powerpoint/2010/main" val="428128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4D6970-EC63-4DB1-ACD8-EB8245584E39}" type="slidenum">
              <a:rPr kumimoji="1" lang="ja-JP" altLang="en-US" smtClean="0"/>
              <a:t>10</a:t>
            </a:fld>
            <a:endParaRPr kumimoji="1" lang="ja-JP" altLang="en-US" dirty="0"/>
          </a:p>
        </p:txBody>
      </p:sp>
    </p:spTree>
    <p:extLst>
      <p:ext uri="{BB962C8B-B14F-4D97-AF65-F5344CB8AC3E}">
        <p14:creationId xmlns:p14="http://schemas.microsoft.com/office/powerpoint/2010/main" val="1385101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7FBBD45-2D26-41E6-9354-4ECCB5DF5010}" type="datetime1">
              <a:rPr kumimoji="1" lang="ja-JP" altLang="en-US" smtClean="0"/>
              <a:t>2019/10/10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1286486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51FADA-9403-4012-8DB2-FAECE1FB2F84}" type="datetime1">
              <a:rPr kumimoji="1" lang="ja-JP" altLang="en-US" smtClean="0"/>
              <a:t>2019/10/10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9304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408FA1-C001-43BB-B4AC-223F91941EB0}" type="datetime1">
              <a:rPr kumimoji="1" lang="ja-JP" altLang="en-US" smtClean="0"/>
              <a:t>2019/10/10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323384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971CAF-D955-413A-9B4C-7D716CAFAC64}" type="datetime1">
              <a:rPr kumimoji="1" lang="ja-JP" altLang="en-US" smtClean="0"/>
              <a:t>2019/10/10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58459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DF652E2-C00E-4399-8D9B-09D70EFE2258}" type="datetime1">
              <a:rPr kumimoji="1" lang="ja-JP" altLang="en-US" smtClean="0"/>
              <a:t>2019/10/10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3220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4C93176-1EB4-4280-8B8A-1694C75FA926}" type="datetime1">
              <a:rPr kumimoji="1" lang="ja-JP" altLang="en-US" smtClean="0"/>
              <a:t>2019/10/10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250397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DB8D92-2EC2-48A5-AB77-282C85B686BB}" type="datetime1">
              <a:rPr kumimoji="1" lang="ja-JP" altLang="en-US" smtClean="0"/>
              <a:t>2019/10/10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21600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4578EB4-D5C6-4CAB-B57E-47012B638A5C}" type="datetime1">
              <a:rPr kumimoji="1" lang="ja-JP" altLang="en-US" smtClean="0"/>
              <a:t>2019/10/10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841485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4AE366-6976-40BE-BD2B-33BD03F91426}" type="datetime1">
              <a:rPr kumimoji="1" lang="ja-JP" altLang="en-US" smtClean="0"/>
              <a:t>2019/10/10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100790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213841-AF8A-4DA9-BF02-35DF76081C6B}" type="datetime1">
              <a:rPr kumimoji="1" lang="ja-JP" altLang="en-US" smtClean="0"/>
              <a:t>2019/10/10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65542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CA6256-A09D-471D-9517-6821C47C9747}" type="datetime1">
              <a:rPr kumimoji="1" lang="ja-JP" altLang="en-US" smtClean="0"/>
              <a:t>2019/10/10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119737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74EA3-7A5F-4E97-A3CF-89F81760D5E2}" type="datetime1">
              <a:rPr kumimoji="1" lang="ja-JP" altLang="en-US" smtClean="0"/>
              <a:t>2019/10/10</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E9E65-7232-4A25-85C8-103C65E9586E}" type="slidenum">
              <a:rPr kumimoji="1" lang="ja-JP" altLang="en-US" smtClean="0"/>
              <a:t>‹#›</a:t>
            </a:fld>
            <a:endParaRPr kumimoji="1" lang="ja-JP" altLang="en-US" dirty="0"/>
          </a:p>
        </p:txBody>
      </p:sp>
    </p:spTree>
    <p:extLst>
      <p:ext uri="{BB962C8B-B14F-4D97-AF65-F5344CB8AC3E}">
        <p14:creationId xmlns:p14="http://schemas.microsoft.com/office/powerpoint/2010/main" val="3841233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28800"/>
            <a:ext cx="8062664" cy="1470025"/>
          </a:xfrm>
          <a:solidFill>
            <a:schemeClr val="accent5">
              <a:lumMod val="20000"/>
              <a:lumOff val="80000"/>
            </a:schemeClr>
          </a:solidFill>
          <a:ln>
            <a:solidFill>
              <a:schemeClr val="tx1"/>
            </a:solidFill>
          </a:ln>
        </p:spPr>
        <p:txBody>
          <a:bodyPr>
            <a:normAutofit/>
          </a:bodyPr>
          <a:lstStyle/>
          <a:p>
            <a:pPr marL="0" indent="0" algn="l"/>
            <a:r>
              <a:rPr lang="en-US" altLang="ja-JP" dirty="0" smtClean="0"/>
              <a:t>IoT</a:t>
            </a:r>
            <a:r>
              <a:rPr lang="ja-JP" altLang="en-US" dirty="0" smtClean="0"/>
              <a:t>による貸借</a:t>
            </a:r>
            <a:r>
              <a:rPr lang="ja-JP" altLang="en-US" sz="4000" dirty="0" smtClean="0"/>
              <a:t>対照表</a:t>
            </a:r>
            <a:r>
              <a:rPr lang="ja-JP" altLang="en-US" sz="4000" dirty="0"/>
              <a:t>中心の</a:t>
            </a:r>
            <a:r>
              <a:rPr lang="ja-JP" altLang="en-US" sz="4000" dirty="0" smtClean="0"/>
              <a:t>経営と    </a:t>
            </a:r>
            <a:r>
              <a:rPr lang="en-US" altLang="ja-JP" sz="4000" dirty="0" smtClean="0"/>
              <a:t/>
            </a:r>
            <a:br>
              <a:rPr lang="en-US" altLang="ja-JP" sz="4000" dirty="0" smtClean="0"/>
            </a:br>
            <a:r>
              <a:rPr lang="en-US" altLang="ja-JP" sz="4000" dirty="0"/>
              <a:t> </a:t>
            </a:r>
            <a:r>
              <a:rPr lang="en-US" altLang="ja-JP" sz="4000" dirty="0" smtClean="0"/>
              <a:t>                   SCCC</a:t>
            </a:r>
            <a:r>
              <a:rPr lang="ja-JP" altLang="en-US" sz="4000" dirty="0" smtClean="0"/>
              <a:t>指標</a:t>
            </a:r>
            <a:endParaRPr kumimoji="1" lang="ja-JP" altLang="en-US" sz="4000" dirty="0"/>
          </a:p>
        </p:txBody>
      </p:sp>
      <p:sp>
        <p:nvSpPr>
          <p:cNvPr id="3" name="サブタイトル 2"/>
          <p:cNvSpPr>
            <a:spLocks noGrp="1"/>
          </p:cNvSpPr>
          <p:nvPr>
            <p:ph type="subTitle" idx="1"/>
          </p:nvPr>
        </p:nvSpPr>
        <p:spPr>
          <a:xfrm>
            <a:off x="323528" y="3717032"/>
            <a:ext cx="8424936" cy="1752600"/>
          </a:xfrm>
          <a:solidFill>
            <a:schemeClr val="accent6">
              <a:lumMod val="20000"/>
              <a:lumOff val="80000"/>
            </a:schemeClr>
          </a:solidFill>
          <a:ln>
            <a:solidFill>
              <a:schemeClr val="tx1"/>
            </a:solidFill>
          </a:ln>
        </p:spPr>
        <p:txBody>
          <a:bodyPr>
            <a:noAutofit/>
          </a:bodyPr>
          <a:lstStyle/>
          <a:p>
            <a:pPr algn="l"/>
            <a:r>
              <a:rPr lang="ja-JP" altLang="en-US" sz="2000" b="1" dirty="0">
                <a:solidFill>
                  <a:schemeClr val="tx1"/>
                </a:solidFill>
              </a:rPr>
              <a:t>一般社団法人　持続可能なモノづくり・</a:t>
            </a:r>
            <a:r>
              <a:rPr lang="ja-JP" altLang="en-US" sz="2000" b="1" dirty="0" smtClean="0">
                <a:solidFill>
                  <a:schemeClr val="tx1"/>
                </a:solidFill>
              </a:rPr>
              <a:t>人づくり支援</a:t>
            </a:r>
            <a:r>
              <a:rPr lang="ja-JP" altLang="en-US" sz="2000" b="1" dirty="0">
                <a:solidFill>
                  <a:schemeClr val="tx1"/>
                </a:solidFill>
              </a:rPr>
              <a:t>協会</a:t>
            </a:r>
            <a:r>
              <a:rPr lang="en-US" altLang="ja-JP" sz="2000" b="1" dirty="0">
                <a:solidFill>
                  <a:schemeClr val="tx1"/>
                </a:solidFill>
              </a:rPr>
              <a:t>(</a:t>
            </a:r>
            <a:r>
              <a:rPr lang="ja-JP" altLang="en-US" sz="2000" b="1" dirty="0">
                <a:solidFill>
                  <a:schemeClr val="tx1"/>
                </a:solidFill>
              </a:rPr>
              <a:t>略称 </a:t>
            </a:r>
            <a:r>
              <a:rPr lang="en-US" altLang="ja-JP" sz="2000" b="1" dirty="0">
                <a:solidFill>
                  <a:schemeClr val="tx1"/>
                </a:solidFill>
              </a:rPr>
              <a:t>ESD21</a:t>
            </a:r>
            <a:r>
              <a:rPr lang="en-US" altLang="ja-JP" sz="2000" b="1" dirty="0" smtClean="0">
                <a:solidFill>
                  <a:schemeClr val="tx1"/>
                </a:solidFill>
              </a:rPr>
              <a:t>)</a:t>
            </a:r>
          </a:p>
          <a:p>
            <a:pPr algn="l"/>
            <a:r>
              <a:rPr lang="ja-JP" altLang="en-US" sz="2000" b="1" dirty="0" smtClean="0">
                <a:solidFill>
                  <a:schemeClr val="tx1"/>
                </a:solidFill>
              </a:rPr>
              <a:t>　全社</a:t>
            </a:r>
            <a:r>
              <a:rPr lang="ja-JP" altLang="en-US" sz="2000" b="1" dirty="0">
                <a:solidFill>
                  <a:schemeClr val="tx1"/>
                </a:solidFill>
              </a:rPr>
              <a:t>最適ジャスト・</a:t>
            </a:r>
            <a:r>
              <a:rPr lang="ja-JP" altLang="en-US" sz="2000" b="1" dirty="0" smtClean="0">
                <a:solidFill>
                  <a:schemeClr val="tx1"/>
                </a:solidFill>
              </a:rPr>
              <a:t>イン・タイム経営研究会</a:t>
            </a:r>
            <a:r>
              <a:rPr lang="ja-JP" altLang="en-US" sz="2400" b="1" dirty="0" smtClean="0">
                <a:solidFill>
                  <a:schemeClr val="tx1"/>
                </a:solidFill>
              </a:rPr>
              <a:t>　</a:t>
            </a:r>
            <a:r>
              <a:rPr lang="en-US" altLang="ja-JP" sz="2000" b="1" dirty="0" smtClean="0">
                <a:solidFill>
                  <a:schemeClr val="tx1"/>
                </a:solidFill>
              </a:rPr>
              <a:t>(</a:t>
            </a:r>
            <a:r>
              <a:rPr lang="ja-JP" altLang="en-US" sz="2000" b="1" dirty="0">
                <a:solidFill>
                  <a:schemeClr val="tx1"/>
                </a:solidFill>
              </a:rPr>
              <a:t>通称　ワクワク</a:t>
            </a:r>
            <a:r>
              <a:rPr lang="en-US" altLang="ja-JP" sz="2000" b="1" dirty="0">
                <a:solidFill>
                  <a:schemeClr val="tx1"/>
                </a:solidFill>
              </a:rPr>
              <a:t>JIT</a:t>
            </a:r>
            <a:r>
              <a:rPr lang="ja-JP" altLang="en-US" sz="2000" b="1" dirty="0" smtClean="0">
                <a:solidFill>
                  <a:schemeClr val="tx1"/>
                </a:solidFill>
              </a:rPr>
              <a:t>研究会</a:t>
            </a:r>
            <a:r>
              <a:rPr lang="ja-JP" altLang="en-US" sz="2400" b="1" dirty="0">
                <a:solidFill>
                  <a:schemeClr val="tx1"/>
                </a:solidFill>
              </a:rPr>
              <a:t>）</a:t>
            </a:r>
            <a:r>
              <a:rPr lang="ja-JP" altLang="en-US" sz="2000" b="1" dirty="0" smtClean="0">
                <a:solidFill>
                  <a:schemeClr val="tx1"/>
                </a:solidFill>
              </a:rPr>
              <a:t>主査　</a:t>
            </a:r>
            <a:endParaRPr lang="en-US" altLang="ja-JP" sz="2000" b="1" dirty="0" smtClean="0">
              <a:solidFill>
                <a:schemeClr val="tx1"/>
              </a:solidFill>
            </a:endParaRPr>
          </a:p>
          <a:p>
            <a:pPr algn="l"/>
            <a:r>
              <a:rPr lang="ja-JP" altLang="en-US" sz="2400" b="1" dirty="0" smtClean="0">
                <a:solidFill>
                  <a:schemeClr val="tx1"/>
                </a:solidFill>
              </a:rPr>
              <a:t>　</a:t>
            </a:r>
            <a:r>
              <a:rPr lang="zh-CN" altLang="en-US" sz="2400" b="1" dirty="0" smtClean="0">
                <a:solidFill>
                  <a:schemeClr val="tx1"/>
                </a:solidFill>
              </a:rPr>
              <a:t>椙</a:t>
            </a:r>
            <a:r>
              <a:rPr lang="zh-CN" altLang="en-US" sz="2400" b="1" dirty="0">
                <a:solidFill>
                  <a:schemeClr val="tx1"/>
                </a:solidFill>
              </a:rPr>
              <a:t>山女学園大学客員</a:t>
            </a:r>
            <a:r>
              <a:rPr lang="zh-CN" altLang="en-US" sz="2400" b="1" dirty="0" smtClean="0">
                <a:solidFill>
                  <a:schemeClr val="tx1"/>
                </a:solidFill>
              </a:rPr>
              <a:t>教授</a:t>
            </a:r>
            <a:r>
              <a:rPr lang="en-US" altLang="zh-CN" sz="2400" b="1" dirty="0" smtClean="0">
                <a:solidFill>
                  <a:schemeClr val="tx1"/>
                </a:solidFill>
              </a:rPr>
              <a:t>/</a:t>
            </a:r>
            <a:r>
              <a:rPr lang="zh-CN" altLang="en-US" sz="2400" b="1" dirty="0" smtClean="0">
                <a:solidFill>
                  <a:schemeClr val="tx1"/>
                </a:solidFill>
              </a:rPr>
              <a:t>名城</a:t>
            </a:r>
            <a:r>
              <a:rPr lang="zh-CN" altLang="en-US" sz="2400" b="1" dirty="0">
                <a:solidFill>
                  <a:schemeClr val="tx1"/>
                </a:solidFill>
              </a:rPr>
              <a:t>大学名誉</a:t>
            </a:r>
            <a:r>
              <a:rPr lang="zh-CN" altLang="en-US" sz="2400" b="1" dirty="0" smtClean="0">
                <a:solidFill>
                  <a:schemeClr val="tx1"/>
                </a:solidFill>
              </a:rPr>
              <a:t>教授</a:t>
            </a:r>
            <a:r>
              <a:rPr lang="ja-JP" altLang="en-US" sz="2400" b="1" dirty="0" smtClean="0">
                <a:solidFill>
                  <a:schemeClr val="tx1"/>
                </a:solidFill>
              </a:rPr>
              <a:t>　　</a:t>
            </a:r>
            <a:r>
              <a:rPr lang="zh-CN" altLang="en-US" sz="2400" b="1" dirty="0" smtClean="0">
                <a:solidFill>
                  <a:schemeClr val="tx1"/>
                </a:solidFill>
              </a:rPr>
              <a:t>河田 </a:t>
            </a:r>
            <a:r>
              <a:rPr lang="zh-CN" altLang="en-US" sz="2400" b="1" dirty="0">
                <a:solidFill>
                  <a:schemeClr val="tx1"/>
                </a:solidFill>
              </a:rPr>
              <a:t>信</a:t>
            </a:r>
            <a:br>
              <a:rPr lang="zh-CN" altLang="en-US" sz="2400" b="1" dirty="0">
                <a:solidFill>
                  <a:schemeClr val="tx1"/>
                </a:solidFill>
              </a:rPr>
            </a:br>
            <a:r>
              <a:rPr lang="ja-JP" altLang="en-US" sz="2400" b="1" dirty="0" smtClean="0">
                <a:solidFill>
                  <a:schemeClr val="tx1"/>
                </a:solidFill>
              </a:rPr>
              <a:t>　　                                         </a:t>
            </a:r>
            <a:r>
              <a:rPr lang="en-US" altLang="ja-JP" sz="2400" dirty="0" smtClean="0">
                <a:solidFill>
                  <a:schemeClr val="tx1"/>
                </a:solidFill>
              </a:rPr>
              <a:t>(IoM</a:t>
            </a:r>
            <a:r>
              <a:rPr lang="ja-JP" altLang="en-US" sz="2400" dirty="0" smtClean="0">
                <a:solidFill>
                  <a:schemeClr val="tx1"/>
                </a:solidFill>
              </a:rPr>
              <a:t>分科会：兼子邦彦、　岸田賢次）</a:t>
            </a:r>
            <a:endParaRPr lang="zh-CN" altLang="en-US" sz="2400" dirty="0">
              <a:solidFill>
                <a:schemeClr val="tx1"/>
              </a:solidFill>
            </a:endParaRPr>
          </a:p>
          <a:p>
            <a:endParaRPr lang="ja-JP" altLang="en-US" sz="2400" b="1" dirty="0"/>
          </a:p>
          <a:p>
            <a:endParaRPr kumimoji="1" lang="ja-JP" altLang="en-US" sz="2400" b="1" dirty="0"/>
          </a:p>
        </p:txBody>
      </p:sp>
      <p:sp>
        <p:nvSpPr>
          <p:cNvPr id="4" name="円/楕円 3"/>
          <p:cNvSpPr/>
          <p:nvPr/>
        </p:nvSpPr>
        <p:spPr>
          <a:xfrm>
            <a:off x="323528" y="332656"/>
            <a:ext cx="2304256" cy="10801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わくわくＪＩＴ</a:t>
            </a:r>
            <a:r>
              <a:rPr lang="ja-JP" altLang="en-US" b="1" dirty="0" smtClean="0">
                <a:solidFill>
                  <a:schemeClr val="tx1"/>
                </a:solidFill>
              </a:rPr>
              <a:t>研</a:t>
            </a:r>
            <a:endParaRPr kumimoji="1" lang="ja-JP" altLang="en-US" b="1" dirty="0">
              <a:solidFill>
                <a:schemeClr val="tx1"/>
              </a:solidFill>
            </a:endParaRPr>
          </a:p>
        </p:txBody>
      </p:sp>
      <p:sp>
        <p:nvSpPr>
          <p:cNvPr id="6" name="テキスト ボックス 5"/>
          <p:cNvSpPr txBox="1"/>
          <p:nvPr/>
        </p:nvSpPr>
        <p:spPr>
          <a:xfrm>
            <a:off x="7424326" y="107340"/>
            <a:ext cx="1236236" cy="369332"/>
          </a:xfrm>
          <a:prstGeom prst="rect">
            <a:avLst/>
          </a:prstGeom>
          <a:solidFill>
            <a:schemeClr val="accent5">
              <a:lumMod val="20000"/>
              <a:lumOff val="80000"/>
            </a:schemeClr>
          </a:solidFill>
          <a:ln>
            <a:solidFill>
              <a:schemeClr val="tx1"/>
            </a:solidFill>
          </a:ln>
        </p:spPr>
        <p:txBody>
          <a:bodyPr wrap="none" rtlCol="0">
            <a:spAutoFit/>
          </a:bodyPr>
          <a:lstStyle/>
          <a:p>
            <a:r>
              <a:rPr kumimoji="1" lang="en-US" altLang="ja-JP" dirty="0" smtClean="0"/>
              <a:t>2016/11/4 </a:t>
            </a:r>
            <a:endParaRPr kumimoji="1" lang="ja-JP" altLang="en-US" dirty="0"/>
          </a:p>
        </p:txBody>
      </p:sp>
    </p:spTree>
    <p:extLst>
      <p:ext uri="{BB962C8B-B14F-4D97-AF65-F5344CB8AC3E}">
        <p14:creationId xmlns:p14="http://schemas.microsoft.com/office/powerpoint/2010/main" val="2344755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181" y="404664"/>
            <a:ext cx="7670084" cy="57499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円/楕円 1"/>
          <p:cNvSpPr/>
          <p:nvPr/>
        </p:nvSpPr>
        <p:spPr>
          <a:xfrm>
            <a:off x="251519" y="78247"/>
            <a:ext cx="4138703" cy="7200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利益一人歩きの現実；日本</a:t>
            </a:r>
            <a:endParaRPr kumimoji="1" lang="ja-JP" altLang="en-US" b="1" dirty="0">
              <a:solidFill>
                <a:schemeClr val="tx1"/>
              </a:solidFill>
            </a:endParaRPr>
          </a:p>
        </p:txBody>
      </p:sp>
      <p:sp>
        <p:nvSpPr>
          <p:cNvPr id="3" name="テキスト ボックス 2"/>
          <p:cNvSpPr txBox="1"/>
          <p:nvPr/>
        </p:nvSpPr>
        <p:spPr>
          <a:xfrm>
            <a:off x="915221" y="5661248"/>
            <a:ext cx="7257179" cy="369332"/>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b="1" dirty="0" smtClean="0"/>
              <a:t>当期</a:t>
            </a:r>
            <a:r>
              <a:rPr lang="en-US" altLang="ja-JP" b="1" dirty="0" smtClean="0"/>
              <a:t>P/L</a:t>
            </a:r>
            <a:r>
              <a:rPr lang="ja-JP" altLang="en-US" b="1" dirty="0" smtClean="0"/>
              <a:t>を優先し</a:t>
            </a:r>
            <a:r>
              <a:rPr lang="en-US" altLang="ja-JP" b="1" dirty="0" smtClean="0"/>
              <a:t>B/S</a:t>
            </a:r>
            <a:r>
              <a:rPr lang="ja-JP" altLang="en-US" b="1" dirty="0"/>
              <a:t>を</a:t>
            </a:r>
            <a:r>
              <a:rPr lang="ja-JP" altLang="en-US" b="1" dirty="0" smtClean="0"/>
              <a:t>傷め、金の流れを劣化させるアプローチが多数派</a:t>
            </a:r>
            <a:endParaRPr kumimoji="1" lang="ja-JP" altLang="en-US" b="1" dirty="0"/>
          </a:p>
        </p:txBody>
      </p:sp>
      <p:sp>
        <p:nvSpPr>
          <p:cNvPr id="4" name="星 7 3"/>
          <p:cNvSpPr/>
          <p:nvPr/>
        </p:nvSpPr>
        <p:spPr>
          <a:xfrm>
            <a:off x="5652120" y="2348880"/>
            <a:ext cx="2664296" cy="1728192"/>
          </a:xfrm>
          <a:prstGeom prst="star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正規分布でない！</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fld id="{A73E9E65-7232-4A25-85C8-103C65E9586E}" type="slidenum">
              <a:rPr kumimoji="1" lang="ja-JP" altLang="en-US" smtClean="0"/>
              <a:t>10</a:t>
            </a:fld>
            <a:endParaRPr kumimoji="1" lang="ja-JP" altLang="en-US" dirty="0"/>
          </a:p>
        </p:txBody>
      </p:sp>
    </p:spTree>
    <p:extLst>
      <p:ext uri="{BB962C8B-B14F-4D97-AF65-F5344CB8AC3E}">
        <p14:creationId xmlns:p14="http://schemas.microsoft.com/office/powerpoint/2010/main" val="3350842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75146" y="836712"/>
            <a:ext cx="7561659" cy="738187"/>
          </a:xfrm>
          <a:prstGeom prst="rect">
            <a:avLst/>
          </a:prstGeom>
          <a:solidFill>
            <a:schemeClr val="accent5">
              <a:lumMod val="20000"/>
              <a:lumOff val="80000"/>
            </a:schemeClr>
          </a:solidFill>
          <a:ln w="9525">
            <a:solidFill>
              <a:schemeClr val="tx1"/>
            </a:solidFill>
            <a:miter lim="800000"/>
            <a:headEnd/>
            <a:tailEnd/>
          </a:ln>
        </p:spPr>
        <p:txBody>
          <a:bodyPr wrap="none" anchor="ctr"/>
          <a:lstStyle/>
          <a:p>
            <a:pPr algn="ctr">
              <a:lnSpc>
                <a:spcPct val="110000"/>
              </a:lnSpc>
            </a:pPr>
            <a:r>
              <a:rPr kumimoji="1" lang="ja-JP" altLang="en-US" sz="2400" b="1" dirty="0" smtClean="0">
                <a:latin typeface="Arial" pitchFamily="34" charset="0"/>
                <a:ea typeface="メイリオ" pitchFamily="50" charset="-128"/>
              </a:rPr>
              <a:t>スマート資本市場を目指して　：　避けるべき事態</a:t>
            </a:r>
            <a:r>
              <a:rPr kumimoji="1" lang="en-US" altLang="ja-JP" sz="2800" b="1" dirty="0" smtClean="0">
                <a:latin typeface="Arial" pitchFamily="34" charset="0"/>
                <a:ea typeface="メイリオ" pitchFamily="50" charset="-128"/>
              </a:rPr>
              <a:t> </a:t>
            </a:r>
            <a:endParaRPr kumimoji="1" lang="ja-JP" altLang="en-US" sz="2800" b="1" dirty="0">
              <a:latin typeface="Arial" pitchFamily="34" charset="0"/>
              <a:ea typeface="メイリオ" pitchFamily="50" charset="-128"/>
            </a:endParaRPr>
          </a:p>
        </p:txBody>
      </p:sp>
      <p:sp>
        <p:nvSpPr>
          <p:cNvPr id="3" name="正方形/長方形 2"/>
          <p:cNvSpPr/>
          <p:nvPr/>
        </p:nvSpPr>
        <p:spPr>
          <a:xfrm>
            <a:off x="323528" y="1772816"/>
            <a:ext cx="8352928" cy="3939540"/>
          </a:xfrm>
          <a:prstGeom prst="rect">
            <a:avLst/>
          </a:prstGeom>
          <a:solidFill>
            <a:schemeClr val="accent6">
              <a:lumMod val="20000"/>
              <a:lumOff val="80000"/>
            </a:schemeClr>
          </a:solidFill>
          <a:ln>
            <a:solidFill>
              <a:schemeClr val="tx1"/>
            </a:solidFill>
          </a:ln>
        </p:spPr>
        <p:txBody>
          <a:bodyPr wrap="square">
            <a:spAutoFit/>
          </a:bodyPr>
          <a:lstStyle/>
          <a:p>
            <a:r>
              <a:rPr lang="ja-JP" altLang="en-US" sz="2400" b="1" dirty="0"/>
              <a:t>○ 株主価値経営と短期利益</a:t>
            </a:r>
            <a:r>
              <a:rPr lang="ja-JP" altLang="en-US" sz="2400" b="1" dirty="0" smtClean="0"/>
              <a:t>思考（</a:t>
            </a:r>
            <a:r>
              <a:rPr lang="en-US" altLang="ja-JP" sz="2400" b="1" dirty="0" smtClean="0"/>
              <a:t>P/L,PER,ROE</a:t>
            </a:r>
            <a:r>
              <a:rPr lang="ja-JP" altLang="en-US" sz="2400" b="1" dirty="0" smtClean="0"/>
              <a:t>一人</a:t>
            </a:r>
            <a:r>
              <a:rPr lang="ja-JP" altLang="en-US" sz="2400" b="1" dirty="0"/>
              <a:t>歩き</a:t>
            </a:r>
            <a:r>
              <a:rPr lang="ja-JP" altLang="en-US" sz="2400" b="1" dirty="0" smtClean="0"/>
              <a:t>リスク）</a:t>
            </a:r>
            <a:endParaRPr lang="en-US" altLang="ja-JP" sz="2400" b="1" dirty="0" smtClean="0"/>
          </a:p>
          <a:p>
            <a:r>
              <a:rPr lang="ja-JP" altLang="en-US" sz="2400" b="1" dirty="0"/>
              <a:t>　</a:t>
            </a:r>
          </a:p>
          <a:p>
            <a:r>
              <a:rPr lang="ja-JP" altLang="en-US" sz="2400" b="1" dirty="0"/>
              <a:t>「現実には，アメリカ人はますます損益計算書における報告利益だけに関心を持つようになった。多くの場合，市場は短期の今日現在のボトムラインに焦点をあてた。そして，役員の報酬を</a:t>
            </a:r>
            <a:r>
              <a:rPr lang="en-US" altLang="ja-JP" sz="2400" b="1" dirty="0"/>
              <a:t>(</a:t>
            </a:r>
            <a:r>
              <a:rPr lang="ja-JP" altLang="en-US" sz="2400" b="1" dirty="0"/>
              <a:t>ストックオプション制度によって</a:t>
            </a:r>
            <a:r>
              <a:rPr lang="en-US" altLang="ja-JP" sz="2400" b="1" dirty="0"/>
              <a:t>)</a:t>
            </a:r>
            <a:r>
              <a:rPr lang="ja-JP" altLang="en-US" sz="2400" b="1" dirty="0"/>
              <a:t>株価と連動させることで，彼らはいっそう今日現在の利益に対する関心を強め，会社の長期的な評判を高めようというインセンティヴは失っていった」</a:t>
            </a:r>
          </a:p>
          <a:p>
            <a:r>
              <a:rPr lang="ja-JP" altLang="en-US" sz="2000" b="1" dirty="0"/>
              <a:t>＜</a:t>
            </a:r>
            <a:r>
              <a:rPr lang="en-US" altLang="ja-JP" sz="2000" b="1" dirty="0"/>
              <a:t>Stiglitz</a:t>
            </a:r>
            <a:r>
              <a:rPr lang="ja-JP" altLang="en-US" sz="2000" b="1" dirty="0" err="1"/>
              <a:t>，</a:t>
            </a:r>
            <a:r>
              <a:rPr lang="en-US" altLang="ja-JP" sz="2000" b="1" dirty="0"/>
              <a:t>J. (2004), The Roaring nineties-why we’re paying the price for the greediest decade in history, Penguin Books</a:t>
            </a:r>
            <a:r>
              <a:rPr lang="ja-JP" altLang="en-US" sz="2000" b="1" dirty="0"/>
              <a:t>＞ </a:t>
            </a:r>
          </a:p>
          <a:p>
            <a:endParaRPr lang="ja-JP" altLang="en-US" b="1" dirty="0"/>
          </a:p>
        </p:txBody>
      </p:sp>
      <p:sp>
        <p:nvSpPr>
          <p:cNvPr id="4" name="円/楕円 3"/>
          <p:cNvSpPr/>
          <p:nvPr/>
        </p:nvSpPr>
        <p:spPr>
          <a:xfrm>
            <a:off x="107504" y="-65296"/>
            <a:ext cx="4248472" cy="7200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利益一人歩きの現実：米国</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fld id="{A73E9E65-7232-4A25-85C8-103C65E9586E}" type="slidenum">
              <a:rPr kumimoji="1" lang="ja-JP" altLang="en-US" smtClean="0"/>
              <a:t>11</a:t>
            </a:fld>
            <a:endParaRPr kumimoji="1" lang="ja-JP" altLang="en-US" dirty="0"/>
          </a:p>
        </p:txBody>
      </p:sp>
    </p:spTree>
    <p:extLst>
      <p:ext uri="{BB962C8B-B14F-4D97-AF65-F5344CB8AC3E}">
        <p14:creationId xmlns:p14="http://schemas.microsoft.com/office/powerpoint/2010/main" val="2821192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CF2375A7-040D-4202-BC6C-B54ED7E9253C}" type="slidenum">
              <a:rPr lang="en-US" altLang="ja-JP" smtClean="0"/>
              <a:pPr/>
              <a:t>12</a:t>
            </a:fld>
            <a:endParaRPr lang="en-US" altLang="ja-JP" dirty="0"/>
          </a:p>
        </p:txBody>
      </p:sp>
      <p:sp>
        <p:nvSpPr>
          <p:cNvPr id="2" name="テキスト ボックス 1"/>
          <p:cNvSpPr txBox="1"/>
          <p:nvPr/>
        </p:nvSpPr>
        <p:spPr>
          <a:xfrm>
            <a:off x="212427" y="161925"/>
            <a:ext cx="492443" cy="6540500"/>
          </a:xfrm>
          <a:prstGeom prst="rect">
            <a:avLst/>
          </a:prstGeom>
          <a:solidFill>
            <a:schemeClr val="accent6">
              <a:lumMod val="20000"/>
              <a:lumOff val="80000"/>
            </a:schemeClr>
          </a:solidFill>
          <a:ln>
            <a:solidFill>
              <a:schemeClr val="tx1"/>
            </a:solidFill>
          </a:ln>
        </p:spPr>
        <p:txBody>
          <a:bodyPr vert="eaVert" wrap="square" rtlCol="0">
            <a:spAutoFit/>
          </a:bodyPr>
          <a:lstStyle/>
          <a:p>
            <a:r>
              <a:rPr lang="ja-JP" altLang="en-US" sz="2000" b="1" dirty="0" smtClean="0"/>
              <a:t>　　　</a:t>
            </a:r>
            <a:r>
              <a:rPr kumimoji="1" lang="ja-JP" altLang="en-US" sz="2000" b="1" dirty="0" smtClean="0"/>
              <a:t>ＪＩＴ初年度の資本市場、金融市場の錯覚を防ぐには？　</a:t>
            </a:r>
            <a:endParaRPr kumimoji="1" lang="ja-JP" altLang="en-US"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9525" y="161925"/>
            <a:ext cx="6584950" cy="654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8244455" y="0"/>
            <a:ext cx="492443" cy="6702425"/>
          </a:xfrm>
          <a:prstGeom prst="rect">
            <a:avLst/>
          </a:prstGeom>
          <a:solidFill>
            <a:schemeClr val="accent6">
              <a:lumMod val="20000"/>
              <a:lumOff val="80000"/>
            </a:schemeClr>
          </a:solidFill>
          <a:ln>
            <a:solidFill>
              <a:schemeClr val="tx1"/>
            </a:solidFill>
          </a:ln>
        </p:spPr>
        <p:txBody>
          <a:bodyPr vert="eaVert" wrap="square" rtlCol="0">
            <a:spAutoFit/>
          </a:bodyPr>
          <a:lstStyle/>
          <a:p>
            <a:r>
              <a:rPr lang="ja-JP" altLang="en-US" sz="2000" b="1" dirty="0" smtClean="0"/>
              <a:t>　開始年度は、在庫減、</a:t>
            </a:r>
            <a:r>
              <a:rPr lang="ja-JP" altLang="en-US" sz="2000" b="1" dirty="0" smtClean="0">
                <a:solidFill>
                  <a:srgbClr val="FF0000"/>
                </a:solidFill>
              </a:rPr>
              <a:t>減益効果</a:t>
            </a:r>
            <a:r>
              <a:rPr lang="ja-JP" altLang="en-US" sz="2000" b="1" dirty="0" smtClean="0"/>
              <a:t>、現金増効果が大きいのが常</a:t>
            </a:r>
            <a:r>
              <a:rPr kumimoji="1" lang="ja-JP" altLang="en-US" sz="2000" b="1" dirty="0" smtClean="0"/>
              <a:t>　</a:t>
            </a:r>
            <a:endParaRPr kumimoji="1" lang="ja-JP" altLang="en-US" dirty="0"/>
          </a:p>
        </p:txBody>
      </p:sp>
    </p:spTree>
    <p:extLst>
      <p:ext uri="{BB962C8B-B14F-4D97-AF65-F5344CB8AC3E}">
        <p14:creationId xmlns:p14="http://schemas.microsoft.com/office/powerpoint/2010/main" val="1952243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2441" y="194652"/>
            <a:ext cx="7972909" cy="792088"/>
          </a:xfrm>
          <a:solidFill>
            <a:schemeClr val="accent5">
              <a:lumMod val="20000"/>
              <a:lumOff val="80000"/>
            </a:schemeClr>
          </a:solidFill>
          <a:ln>
            <a:solidFill>
              <a:schemeClr val="tx1"/>
            </a:solidFill>
          </a:ln>
        </p:spPr>
        <p:txBody>
          <a:bodyPr>
            <a:normAutofit/>
          </a:bodyPr>
          <a:lstStyle/>
          <a:p>
            <a:r>
              <a:rPr kumimoji="1" lang="ja-JP" altLang="en-US" sz="3200" dirty="0" smtClean="0"/>
              <a:t>　ＪＩＴ導入初年度の指標</a:t>
            </a:r>
            <a:r>
              <a:rPr lang="ja-JP" altLang="en-US" sz="3200" dirty="0" smtClean="0"/>
              <a:t>混乱⇒</a:t>
            </a:r>
            <a:r>
              <a:rPr lang="en-US" altLang="ja-JP" sz="3200" b="1" dirty="0" smtClean="0">
                <a:latin typeface="Times New Roman" panose="02020603050405020304" pitchFamily="18" charset="0"/>
                <a:cs typeface="Times New Roman" panose="02020603050405020304" pitchFamily="18" charset="0"/>
              </a:rPr>
              <a:t>B</a:t>
            </a:r>
            <a:r>
              <a:rPr lang="ja-JP" altLang="en-US" sz="3200" b="1" dirty="0" smtClean="0">
                <a:latin typeface="Times New Roman" panose="02020603050405020304" pitchFamily="18" charset="0"/>
                <a:cs typeface="Times New Roman" panose="02020603050405020304" pitchFamily="18" charset="0"/>
              </a:rPr>
              <a:t>ＳＱ</a:t>
            </a:r>
            <a:r>
              <a:rPr lang="ja-JP" altLang="en-US" sz="3200" dirty="0" smtClean="0"/>
              <a:t>で落着</a:t>
            </a:r>
            <a:endParaRPr kumimoji="1" lang="ja-JP" altLang="en-US" sz="3200" dirty="0"/>
          </a:p>
        </p:txBody>
      </p:sp>
      <p:sp>
        <p:nvSpPr>
          <p:cNvPr id="3" name="コンテンツ プレースホルダー 2"/>
          <p:cNvSpPr>
            <a:spLocks noGrp="1"/>
          </p:cNvSpPr>
          <p:nvPr>
            <p:ph idx="1"/>
          </p:nvPr>
        </p:nvSpPr>
        <p:spPr>
          <a:xfrm>
            <a:off x="395536" y="1237456"/>
            <a:ext cx="8496944" cy="5431904"/>
          </a:xfrm>
          <a:solidFill>
            <a:schemeClr val="accent6">
              <a:lumMod val="20000"/>
              <a:lumOff val="80000"/>
            </a:schemeClr>
          </a:solidFill>
          <a:ln>
            <a:solidFill>
              <a:schemeClr val="tx1"/>
            </a:solidFill>
          </a:ln>
        </p:spPr>
        <p:txBody>
          <a:bodyPr>
            <a:normAutofit/>
          </a:bodyPr>
          <a:lstStyle/>
          <a:p>
            <a:pPr marL="0" indent="0">
              <a:buNone/>
            </a:pPr>
            <a:r>
              <a:rPr lang="ja-JP" altLang="en-US" sz="2400" b="1" dirty="0" smtClean="0">
                <a:latin typeface="ＭＳ 明朝" panose="02020609040205080304" pitchFamily="17" charset="-128"/>
                <a:ea typeface="ＭＳ 明朝" panose="02020609040205080304" pitchFamily="17" charset="-128"/>
              </a:rPr>
              <a:t>◎ </a:t>
            </a:r>
            <a:r>
              <a:rPr lang="en-US" altLang="ja-JP" sz="2400" b="1" dirty="0" smtClean="0">
                <a:latin typeface="ＭＳ 明朝" panose="02020609040205080304" pitchFamily="17" charset="-128"/>
                <a:ea typeface="ＭＳ 明朝" panose="02020609040205080304" pitchFamily="17" charset="-128"/>
              </a:rPr>
              <a:t>JIT</a:t>
            </a:r>
            <a:r>
              <a:rPr lang="ja-JP" altLang="en-US" sz="2400" b="1" dirty="0" smtClean="0">
                <a:latin typeface="ＭＳ 明朝" panose="02020609040205080304" pitchFamily="17" charset="-128"/>
                <a:ea typeface="ＭＳ 明朝" panose="02020609040205080304" pitchFamily="17" charset="-128"/>
              </a:rPr>
              <a:t>導入で会計構造上起きる現象 </a:t>
            </a:r>
            <a:r>
              <a:rPr lang="en-US" altLang="ja-JP" sz="2400" b="1" dirty="0" smtClean="0">
                <a:latin typeface="ＭＳ 明朝" panose="02020609040205080304" pitchFamily="17" charset="-128"/>
                <a:ea typeface="ＭＳ 明朝" panose="02020609040205080304" pitchFamily="17" charset="-128"/>
              </a:rPr>
              <a:t>(</a:t>
            </a:r>
            <a:r>
              <a:rPr lang="ja-JP" altLang="en-US" sz="2400" b="1" dirty="0" smtClean="0">
                <a:latin typeface="ＭＳ 明朝" panose="02020609040205080304" pitchFamily="17" charset="-128"/>
                <a:ea typeface="ＭＳ 明朝" panose="02020609040205080304" pitchFamily="17" charset="-128"/>
              </a:rPr>
              <a:t>トヨタでも経験）</a:t>
            </a:r>
            <a:endParaRPr lang="en-US" altLang="ja-JP" sz="2400" b="1" dirty="0" smtClean="0">
              <a:latin typeface="ＭＳ 明朝" panose="02020609040205080304" pitchFamily="17" charset="-128"/>
              <a:ea typeface="ＭＳ 明朝" panose="02020609040205080304" pitchFamily="17" charset="-128"/>
            </a:endParaRPr>
          </a:p>
          <a:p>
            <a:pPr marL="0" indent="0">
              <a:buNone/>
            </a:pPr>
            <a:r>
              <a:rPr lang="ja-JP" altLang="en-US" sz="2400" b="1" dirty="0">
                <a:latin typeface="ＭＳ 明朝" panose="02020609040205080304" pitchFamily="17" charset="-128"/>
                <a:ea typeface="ＭＳ 明朝" panose="02020609040205080304" pitchFamily="17" charset="-128"/>
              </a:rPr>
              <a:t>　</a:t>
            </a:r>
            <a:r>
              <a:rPr lang="ja-JP" altLang="en-US" sz="2400" b="1" dirty="0" smtClean="0">
                <a:latin typeface="ＭＳ 明朝" panose="02020609040205080304" pitchFamily="17" charset="-128"/>
                <a:ea typeface="ＭＳ 明朝" panose="02020609040205080304" pitchFamily="17" charset="-128"/>
              </a:rPr>
              <a:t>　⇒ 仕掛減で</a:t>
            </a:r>
            <a:r>
              <a:rPr lang="ja-JP" altLang="ja-JP" sz="2400" b="1" dirty="0" smtClean="0">
                <a:latin typeface="ＭＳ 明朝" panose="02020609040205080304" pitchFamily="17" charset="-128"/>
                <a:ea typeface="ＭＳ 明朝" panose="02020609040205080304" pitchFamily="17" charset="-128"/>
              </a:rPr>
              <a:t>仕入債務発生遅れ</a:t>
            </a:r>
            <a:r>
              <a:rPr lang="ja-JP" altLang="en-US" sz="2400" b="1" dirty="0" smtClean="0">
                <a:latin typeface="ＭＳ 明朝" panose="02020609040205080304" pitchFamily="17" charset="-128"/>
                <a:ea typeface="ＭＳ 明朝" panose="02020609040205080304" pitchFamily="17" charset="-128"/>
              </a:rPr>
              <a:t>　⇒　</a:t>
            </a:r>
            <a:r>
              <a:rPr lang="ja-JP" altLang="ja-JP" sz="2400" b="1" dirty="0" smtClean="0">
                <a:latin typeface="ＭＳ 明朝" panose="02020609040205080304" pitchFamily="17" charset="-128"/>
                <a:ea typeface="ＭＳ 明朝" panose="02020609040205080304" pitchFamily="17" charset="-128"/>
              </a:rPr>
              <a:t>手</a:t>
            </a:r>
            <a:r>
              <a:rPr lang="ja-JP" altLang="en-US" sz="2400" b="1" dirty="0" smtClean="0">
                <a:latin typeface="ＭＳ 明朝" panose="02020609040205080304" pitchFamily="17" charset="-128"/>
                <a:ea typeface="ＭＳ 明朝" panose="02020609040205080304" pitchFamily="17" charset="-128"/>
              </a:rPr>
              <a:t>元</a:t>
            </a:r>
            <a:r>
              <a:rPr lang="ja-JP" altLang="ja-JP" sz="2400" b="1" dirty="0" smtClean="0">
                <a:latin typeface="ＭＳ 明朝" panose="02020609040205080304" pitchFamily="17" charset="-128"/>
                <a:ea typeface="ＭＳ 明朝" panose="02020609040205080304" pitchFamily="17" charset="-128"/>
              </a:rPr>
              <a:t>現金増</a:t>
            </a:r>
            <a:endParaRPr lang="en-US" altLang="ja-JP" sz="2400" b="1" dirty="0" smtClean="0">
              <a:latin typeface="ＭＳ 明朝" panose="02020609040205080304" pitchFamily="17" charset="-128"/>
              <a:ea typeface="ＭＳ 明朝" panose="02020609040205080304" pitchFamily="17" charset="-128"/>
            </a:endParaRPr>
          </a:p>
          <a:p>
            <a:pPr marL="0" indent="0">
              <a:buNone/>
            </a:pPr>
            <a:r>
              <a:rPr lang="ja-JP" altLang="en-US" sz="2400" b="1" dirty="0">
                <a:latin typeface="ＭＳ 明朝" panose="02020609040205080304" pitchFamily="17" charset="-128"/>
                <a:ea typeface="ＭＳ 明朝" panose="02020609040205080304" pitchFamily="17" charset="-128"/>
              </a:rPr>
              <a:t>　</a:t>
            </a:r>
            <a:r>
              <a:rPr lang="ja-JP" altLang="en-US" sz="2400" b="1" dirty="0" smtClean="0">
                <a:latin typeface="ＭＳ 明朝" panose="02020609040205080304" pitchFamily="17" charset="-128"/>
                <a:ea typeface="ＭＳ 明朝" panose="02020609040205080304" pitchFamily="17" charset="-128"/>
              </a:rPr>
              <a:t>　⇒ 節税的減益でさらに</a:t>
            </a:r>
            <a:r>
              <a:rPr lang="ja-JP" altLang="en-US" sz="2400" b="1" dirty="0" smtClean="0">
                <a:solidFill>
                  <a:srgbClr val="FF0000"/>
                </a:solidFill>
                <a:latin typeface="ＭＳ 明朝" panose="02020609040205080304" pitchFamily="17" charset="-128"/>
                <a:ea typeface="ＭＳ 明朝" panose="02020609040205080304" pitchFamily="17" charset="-128"/>
              </a:rPr>
              <a:t>現金増</a:t>
            </a:r>
            <a:r>
              <a:rPr lang="ja-JP" altLang="en-US" sz="2400" b="1" dirty="0" smtClean="0">
                <a:latin typeface="ＭＳ 明朝" panose="02020609040205080304" pitchFamily="17" charset="-128"/>
                <a:ea typeface="ＭＳ 明朝" panose="02020609040205080304" pitchFamily="17" charset="-128"/>
              </a:rPr>
              <a:t>　⇒　借入返還で負債減　</a:t>
            </a:r>
            <a:endParaRPr lang="en-US" altLang="ja-JP" sz="2400" b="1" dirty="0" smtClean="0">
              <a:latin typeface="ＭＳ 明朝" panose="02020609040205080304" pitchFamily="17" charset="-128"/>
              <a:ea typeface="ＭＳ 明朝" panose="02020609040205080304" pitchFamily="17" charset="-128"/>
            </a:endParaRPr>
          </a:p>
          <a:p>
            <a:pPr marL="0" indent="0">
              <a:buNone/>
            </a:pPr>
            <a:r>
              <a:rPr lang="ja-JP" altLang="en-US" sz="2400" b="1" dirty="0">
                <a:latin typeface="ＭＳ 明朝" panose="02020609040205080304" pitchFamily="17" charset="-128"/>
                <a:ea typeface="ＭＳ 明朝" panose="02020609040205080304" pitchFamily="17" charset="-128"/>
              </a:rPr>
              <a:t>　</a:t>
            </a:r>
            <a:r>
              <a:rPr lang="ja-JP" altLang="en-US" sz="2400" b="1" dirty="0" smtClean="0">
                <a:latin typeface="ＭＳ 明朝" panose="02020609040205080304" pitchFamily="17" charset="-128"/>
                <a:ea typeface="ＭＳ 明朝" panose="02020609040205080304" pitchFamily="17" charset="-128"/>
              </a:rPr>
              <a:t>　⇒　自己資本によるイノベーション投資増　</a:t>
            </a:r>
            <a:endParaRPr lang="en-US" altLang="ja-JP" sz="2400" b="1" dirty="0" smtClean="0">
              <a:latin typeface="ＭＳ 明朝" panose="02020609040205080304" pitchFamily="17" charset="-128"/>
              <a:ea typeface="ＭＳ 明朝" panose="02020609040205080304" pitchFamily="17" charset="-128"/>
            </a:endParaRPr>
          </a:p>
          <a:p>
            <a:pPr marL="0" indent="0">
              <a:buNone/>
            </a:pPr>
            <a:r>
              <a:rPr lang="ja-JP" altLang="en-US" sz="2400" b="1" dirty="0">
                <a:latin typeface="ＭＳ 明朝" panose="02020609040205080304" pitchFamily="17" charset="-128"/>
                <a:ea typeface="ＭＳ 明朝" panose="02020609040205080304" pitchFamily="17" charset="-128"/>
              </a:rPr>
              <a:t>　</a:t>
            </a:r>
            <a:r>
              <a:rPr lang="ja-JP" altLang="en-US" sz="2400" b="1" dirty="0" smtClean="0">
                <a:latin typeface="ＭＳ 明朝" panose="02020609040205080304" pitchFamily="17" charset="-128"/>
                <a:ea typeface="ＭＳ 明朝" panose="02020609040205080304" pitchFamily="17" charset="-128"/>
              </a:rPr>
              <a:t>　⇒ 「裏の競争力」アップ　</a:t>
            </a:r>
            <a:endParaRPr lang="en-US" altLang="ja-JP" sz="2400" b="1" dirty="0" smtClean="0">
              <a:latin typeface="ＭＳ 明朝" panose="02020609040205080304" pitchFamily="17" charset="-128"/>
              <a:ea typeface="ＭＳ 明朝" panose="02020609040205080304" pitchFamily="17" charset="-128"/>
            </a:endParaRPr>
          </a:p>
          <a:p>
            <a:pPr marL="0" indent="0">
              <a:buNone/>
            </a:pPr>
            <a:r>
              <a:rPr lang="ja-JP" altLang="en-US" sz="2400" b="1" dirty="0">
                <a:latin typeface="ＭＳ 明朝" panose="02020609040205080304" pitchFamily="17" charset="-128"/>
                <a:ea typeface="ＭＳ 明朝" panose="02020609040205080304" pitchFamily="17" charset="-128"/>
              </a:rPr>
              <a:t>　</a:t>
            </a:r>
            <a:r>
              <a:rPr lang="ja-JP" altLang="en-US" sz="2400" b="1" dirty="0" smtClean="0">
                <a:latin typeface="ＭＳ 明朝" panose="02020609040205080304" pitchFamily="17" charset="-128"/>
                <a:ea typeface="ＭＳ 明朝" panose="02020609040205080304" pitchFamily="17" charset="-128"/>
              </a:rPr>
              <a:t>　⇒　翌年以降</a:t>
            </a:r>
            <a:r>
              <a:rPr lang="en-US" altLang="ja-JP" sz="2400" b="1" dirty="0" smtClean="0">
                <a:latin typeface="ＭＳ 明朝" panose="02020609040205080304" pitchFamily="17" charset="-128"/>
                <a:ea typeface="ＭＳ 明朝" panose="02020609040205080304" pitchFamily="17" charset="-128"/>
              </a:rPr>
              <a:t>P/L</a:t>
            </a:r>
            <a:r>
              <a:rPr lang="ja-JP" altLang="en-US" sz="2400" b="1" dirty="0" smtClean="0">
                <a:latin typeface="ＭＳ 明朝" panose="02020609040205080304" pitchFamily="17" charset="-128"/>
                <a:ea typeface="ＭＳ 明朝" panose="02020609040205080304" pitchFamily="17" charset="-128"/>
              </a:rPr>
              <a:t>利益も</a:t>
            </a:r>
            <a:r>
              <a:rPr lang="en-US" altLang="ja-JP" sz="2400" b="1" dirty="0" smtClean="0">
                <a:latin typeface="ＭＳ 明朝" panose="02020609040205080304" pitchFamily="17" charset="-128"/>
                <a:ea typeface="ＭＳ 明朝" panose="02020609040205080304" pitchFamily="17" charset="-128"/>
              </a:rPr>
              <a:t>V</a:t>
            </a:r>
            <a:r>
              <a:rPr lang="ja-JP" altLang="en-US" sz="2400" b="1" dirty="0" smtClean="0">
                <a:latin typeface="ＭＳ 明朝" panose="02020609040205080304" pitchFamily="17" charset="-128"/>
                <a:ea typeface="ＭＳ 明朝" panose="02020609040205080304" pitchFamily="17" charset="-128"/>
              </a:rPr>
              <a:t>次回復、最高益更新へ</a:t>
            </a:r>
            <a:endParaRPr lang="en-US" altLang="ja-JP" sz="2400" b="1" dirty="0" smtClean="0">
              <a:latin typeface="ＭＳ 明朝" panose="02020609040205080304" pitchFamily="17" charset="-128"/>
              <a:ea typeface="ＭＳ 明朝" panose="02020609040205080304" pitchFamily="17" charset="-128"/>
            </a:endParaRPr>
          </a:p>
          <a:p>
            <a:pPr marL="0" indent="0">
              <a:buNone/>
            </a:pPr>
            <a:endParaRPr lang="en-US" altLang="ja-JP" sz="2400" b="1" dirty="0" smtClean="0">
              <a:latin typeface="ＭＳ 明朝" panose="02020609040205080304" pitchFamily="17" charset="-128"/>
              <a:ea typeface="ＭＳ 明朝" panose="02020609040205080304" pitchFamily="17" charset="-128"/>
            </a:endParaRPr>
          </a:p>
          <a:p>
            <a:pPr marL="0" indent="0">
              <a:buNone/>
            </a:pPr>
            <a:r>
              <a:rPr lang="ja-JP" altLang="en-US" sz="2400" b="1" dirty="0" smtClean="0">
                <a:latin typeface="ＭＳ 明朝" panose="02020609040205080304" pitchFamily="17" charset="-128"/>
                <a:ea typeface="ＭＳ 明朝" panose="02020609040205080304" pitchFamily="17" charset="-128"/>
              </a:rPr>
              <a:t>∴ ものづくり経営の会計は</a:t>
            </a:r>
            <a:r>
              <a:rPr lang="ja-JP" altLang="en-US" sz="2400" b="1" dirty="0">
                <a:latin typeface="ＭＳ 明朝" panose="02020609040205080304" pitchFamily="17" charset="-128"/>
                <a:ea typeface="ＭＳ 明朝" panose="02020609040205080304" pitchFamily="17" charset="-128"/>
              </a:rPr>
              <a:t>貸借</a:t>
            </a:r>
            <a:r>
              <a:rPr lang="ja-JP" altLang="en-US" sz="2400" b="1" dirty="0" smtClean="0">
                <a:latin typeface="ＭＳ 明朝" panose="02020609040205080304" pitchFamily="17" charset="-128"/>
                <a:ea typeface="ＭＳ 明朝" panose="02020609040205080304" pitchFamily="17" charset="-128"/>
              </a:rPr>
              <a:t>対照表の質を高めること。</a:t>
            </a:r>
            <a:endParaRPr lang="en-US" altLang="ja-JP" sz="2400" b="1" dirty="0" smtClean="0">
              <a:latin typeface="ＭＳ 明朝" panose="02020609040205080304" pitchFamily="17" charset="-128"/>
              <a:ea typeface="ＭＳ 明朝" panose="02020609040205080304" pitchFamily="17" charset="-128"/>
            </a:endParaRPr>
          </a:p>
          <a:p>
            <a:pPr marL="0" indent="0">
              <a:buNone/>
            </a:pPr>
            <a:r>
              <a:rPr lang="ja-JP" altLang="en-US" sz="2400" b="1" dirty="0" smtClean="0">
                <a:latin typeface="ＭＳ 明朝" panose="02020609040205080304" pitchFamily="17" charset="-128"/>
                <a:ea typeface="ＭＳ 明朝" panose="02020609040205080304" pitchFamily="17" charset="-128"/>
              </a:rPr>
              <a:t>  ⇒</a:t>
            </a:r>
            <a:r>
              <a:rPr lang="ja-JP" altLang="ja-JP" sz="2400" b="1" dirty="0" smtClean="0">
                <a:latin typeface="ＭＳ 明朝" panose="02020609040205080304" pitchFamily="17" charset="-128"/>
                <a:ea typeface="ＭＳ 明朝" panose="02020609040205080304" pitchFamily="17" charset="-128"/>
              </a:rPr>
              <a:t> </a:t>
            </a:r>
            <a:r>
              <a:rPr lang="ja-JP" altLang="en-US" sz="2400" b="1" dirty="0" smtClean="0">
                <a:latin typeface="ＭＳ 明朝" panose="02020609040205080304" pitchFamily="17" charset="-128"/>
                <a:ea typeface="ＭＳ 明朝" panose="02020609040205080304" pitchFamily="17" charset="-128"/>
              </a:rPr>
              <a:t>ＢＳＱで納得した</a:t>
            </a:r>
            <a:r>
              <a:rPr lang="ja-JP" altLang="ja-JP" sz="2400" b="1" dirty="0" smtClean="0">
                <a:latin typeface="ＭＳ 明朝" panose="02020609040205080304" pitchFamily="17" charset="-128"/>
                <a:ea typeface="ＭＳ 明朝" panose="02020609040205080304" pitchFamily="17" charset="-128"/>
              </a:rPr>
              <a:t>社長は</a:t>
            </a:r>
            <a:r>
              <a:rPr lang="ja-JP" altLang="en-US" sz="2400" b="1" dirty="0" smtClean="0">
                <a:latin typeface="ＭＳ 明朝" panose="02020609040205080304" pitchFamily="17" charset="-128"/>
                <a:ea typeface="ＭＳ 明朝" panose="02020609040205080304" pitchFamily="17" charset="-128"/>
              </a:rPr>
              <a:t>勇躍</a:t>
            </a:r>
            <a:r>
              <a:rPr lang="en-US" altLang="ja-JP" sz="2400" b="1" dirty="0" smtClean="0">
                <a:latin typeface="ＭＳ 明朝" panose="02020609040205080304" pitchFamily="17" charset="-128"/>
                <a:ea typeface="ＭＳ 明朝" panose="02020609040205080304" pitchFamily="17" charset="-128"/>
              </a:rPr>
              <a:t>2</a:t>
            </a:r>
            <a:r>
              <a:rPr lang="ja-JP" altLang="ja-JP" sz="2400" b="1" dirty="0">
                <a:latin typeface="ＭＳ 明朝" panose="02020609040205080304" pitchFamily="17" charset="-128"/>
                <a:ea typeface="ＭＳ 明朝" panose="02020609040205080304" pitchFamily="17" charset="-128"/>
              </a:rPr>
              <a:t>年目</a:t>
            </a:r>
            <a:r>
              <a:rPr lang="ja-JP" altLang="ja-JP" sz="2400" b="1" dirty="0" smtClean="0">
                <a:latin typeface="ＭＳ 明朝" panose="02020609040205080304" pitchFamily="17" charset="-128"/>
                <a:ea typeface="ＭＳ 明朝" panose="02020609040205080304" pitchFamily="17" charset="-128"/>
              </a:rPr>
              <a:t>の</a:t>
            </a:r>
            <a:r>
              <a:rPr lang="ja-JP" altLang="en-US" sz="2400" b="1" dirty="0" smtClean="0">
                <a:latin typeface="ＭＳ 明朝" panose="02020609040205080304" pitchFamily="17" charset="-128"/>
                <a:ea typeface="ＭＳ 明朝" panose="02020609040205080304" pitchFamily="17" charset="-128"/>
              </a:rPr>
              <a:t>流れ創りへ　！</a:t>
            </a:r>
            <a:endParaRPr lang="en-US" altLang="ja-JP" sz="2400" b="1" dirty="0" smtClean="0">
              <a:latin typeface="ＭＳ 明朝" panose="02020609040205080304" pitchFamily="17" charset="-128"/>
              <a:ea typeface="ＭＳ 明朝" panose="02020609040205080304" pitchFamily="17" charset="-128"/>
            </a:endParaRPr>
          </a:p>
          <a:p>
            <a:pPr marL="0" indent="0">
              <a:buNone/>
            </a:pPr>
            <a:endParaRPr kumimoji="1" lang="en-US" altLang="ja-JP" sz="2400" b="1" dirty="0" smtClean="0">
              <a:solidFill>
                <a:srgbClr val="FF0000"/>
              </a:solidFill>
              <a:latin typeface="ＭＳ 明朝" panose="02020609040205080304" pitchFamily="17" charset="-128"/>
              <a:ea typeface="ＭＳ 明朝" panose="02020609040205080304" pitchFamily="17" charset="-128"/>
            </a:endParaRPr>
          </a:p>
          <a:p>
            <a:pPr marL="0" indent="0">
              <a:buNone/>
            </a:pPr>
            <a:r>
              <a:rPr kumimoji="1" lang="ja-JP" altLang="en-US" sz="2400" b="1" dirty="0" smtClean="0">
                <a:solidFill>
                  <a:srgbClr val="FF0000"/>
                </a:solidFill>
                <a:latin typeface="ＭＳ 明朝" panose="02020609040205080304" pitchFamily="17" charset="-128"/>
                <a:ea typeface="ＭＳ 明朝" panose="02020609040205080304" pitchFamily="17" charset="-128"/>
              </a:rPr>
              <a:t>グローバル課題：</a:t>
            </a:r>
            <a:endParaRPr kumimoji="1" lang="en-US" altLang="ja-JP" sz="2400" b="1" dirty="0" smtClean="0">
              <a:solidFill>
                <a:srgbClr val="FF0000"/>
              </a:solidFill>
              <a:latin typeface="ＭＳ 明朝" panose="02020609040205080304" pitchFamily="17" charset="-128"/>
              <a:ea typeface="ＭＳ 明朝" panose="02020609040205080304" pitchFamily="17" charset="-128"/>
            </a:endParaRPr>
          </a:p>
          <a:p>
            <a:pPr marL="0" indent="0">
              <a:buNone/>
            </a:pPr>
            <a:r>
              <a:rPr lang="ja-JP" altLang="en-US" sz="2400" b="1" dirty="0">
                <a:solidFill>
                  <a:srgbClr val="FF0000"/>
                </a:solidFill>
                <a:latin typeface="ＭＳ 明朝" panose="02020609040205080304" pitchFamily="17" charset="-128"/>
                <a:ea typeface="ＭＳ 明朝" panose="02020609040205080304" pitchFamily="17" charset="-128"/>
              </a:rPr>
              <a:t>　</a:t>
            </a:r>
            <a:r>
              <a:rPr lang="ja-JP" altLang="en-US" sz="2400" b="1" dirty="0" smtClean="0">
                <a:solidFill>
                  <a:srgbClr val="FF0000"/>
                </a:solidFill>
                <a:latin typeface="ＭＳ 明朝" panose="02020609040205080304" pitchFamily="17" charset="-128"/>
                <a:ea typeface="ＭＳ 明朝" panose="02020609040205080304" pitchFamily="17" charset="-128"/>
              </a:rPr>
              <a:t>初年度大赤字を、金融・資本市場が妥当な評価するには？</a:t>
            </a:r>
            <a:endParaRPr kumimoji="1" lang="ja-JP" altLang="en-US" sz="2400" b="1" dirty="0">
              <a:solidFill>
                <a:srgbClr val="FF0000"/>
              </a:solidFill>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2"/>
          </p:nvPr>
        </p:nvSpPr>
        <p:spPr/>
        <p:txBody>
          <a:bodyPr/>
          <a:lstStyle/>
          <a:p>
            <a:fld id="{F4639988-82CD-4964-9594-920154723E63}" type="slidenum">
              <a:rPr lang="en-US" altLang="ja-JP" smtClean="0"/>
              <a:pPr/>
              <a:t>13</a:t>
            </a:fld>
            <a:endParaRPr lang="en-US" altLang="ja-JP" dirty="0"/>
          </a:p>
        </p:txBody>
      </p:sp>
    </p:spTree>
    <p:extLst>
      <p:ext uri="{BB962C8B-B14F-4D97-AF65-F5344CB8AC3E}">
        <p14:creationId xmlns:p14="http://schemas.microsoft.com/office/powerpoint/2010/main" val="3565224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755576" y="2492896"/>
            <a:ext cx="7776864" cy="1872208"/>
          </a:xfrm>
          <a:prstGeom prst="rect">
            <a:avLst/>
          </a:prstGeom>
          <a:solidFill>
            <a:schemeClr val="accent5">
              <a:lumMod val="20000"/>
              <a:lumOff val="80000"/>
            </a:schemeClr>
          </a:solid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コンテンツ プレースホルダー 2"/>
          <p:cNvSpPr>
            <a:spLocks noGrp="1"/>
          </p:cNvSpPr>
          <p:nvPr>
            <p:ph idx="1"/>
          </p:nvPr>
        </p:nvSpPr>
        <p:spPr>
          <a:xfrm>
            <a:off x="395536" y="1124744"/>
            <a:ext cx="8322096" cy="5596732"/>
          </a:xfrm>
          <a:solidFill>
            <a:schemeClr val="accent6">
              <a:lumMod val="20000"/>
              <a:lumOff val="80000"/>
            </a:schemeClr>
          </a:solidFill>
          <a:ln>
            <a:solidFill>
              <a:schemeClr val="tx1"/>
            </a:solidFill>
          </a:ln>
        </p:spPr>
        <p:txBody>
          <a:bodyPr>
            <a:normAutofit fontScale="85000" lnSpcReduction="20000"/>
          </a:bodyPr>
          <a:lstStyle/>
          <a:p>
            <a:pPr marL="0" indent="0">
              <a:buNone/>
            </a:pPr>
            <a:r>
              <a:rPr kumimoji="1" lang="ja-JP" altLang="en-US" sz="2600" b="1" dirty="0" smtClean="0">
                <a:solidFill>
                  <a:srgbClr val="FF0000"/>
                </a:solidFill>
              </a:rPr>
              <a:t>流れ創りが進むほど、総資産に占める営業目的の流動資産と流動負債のウエイトが小さくなる</a:t>
            </a:r>
            <a:r>
              <a:rPr kumimoji="1" lang="ja-JP" altLang="en-US" sz="2600" dirty="0" smtClean="0"/>
              <a:t>ことに着目する進化指標。</a:t>
            </a:r>
            <a:endParaRPr kumimoji="1" lang="en-US" altLang="ja-JP" sz="2600" dirty="0" smtClean="0"/>
          </a:p>
          <a:p>
            <a:pPr marL="0" indent="0">
              <a:buNone/>
            </a:pPr>
            <a:r>
              <a:rPr lang="en-US" altLang="ja-JP" sz="2600" b="1" u="sng" dirty="0" smtClean="0"/>
              <a:t>BSQ</a:t>
            </a:r>
            <a:r>
              <a:rPr lang="ja-JP" altLang="en-US" sz="2600" b="1" u="sng" dirty="0"/>
              <a:t>値が少いほど貸借対照表の質が高い</a:t>
            </a:r>
            <a:endParaRPr lang="en-US" altLang="ja-JP" sz="2600" b="1" u="sng" dirty="0"/>
          </a:p>
          <a:p>
            <a:pPr marL="0" indent="0">
              <a:buNone/>
            </a:pPr>
            <a:endParaRPr lang="en-US" altLang="ja-JP" sz="2400" b="1" dirty="0" smtClean="0"/>
          </a:p>
          <a:p>
            <a:pPr marL="0" indent="0">
              <a:buNone/>
            </a:pPr>
            <a:r>
              <a:rPr lang="ja-JP" altLang="en-US" sz="2400" b="1" dirty="0" smtClean="0"/>
              <a:t>　　</a:t>
            </a:r>
            <a:r>
              <a:rPr lang="en-US" altLang="ja-JP" sz="2600" b="1" dirty="0" smtClean="0"/>
              <a:t>A </a:t>
            </a:r>
            <a:r>
              <a:rPr lang="zh-TW" altLang="ja-JP" sz="2600" b="1" dirty="0"/>
              <a:t>総資産　（負債資本）　</a:t>
            </a:r>
            <a:endParaRPr lang="ja-JP" altLang="ja-JP" sz="2600" dirty="0"/>
          </a:p>
          <a:p>
            <a:pPr marL="0" indent="0">
              <a:buNone/>
            </a:pPr>
            <a:r>
              <a:rPr lang="zh-TW" altLang="ja-JP" sz="2600" b="1" dirty="0"/>
              <a:t>　</a:t>
            </a:r>
            <a:r>
              <a:rPr lang="ja-JP" altLang="en-US" sz="2600" b="1" dirty="0" smtClean="0"/>
              <a:t>　    　</a:t>
            </a:r>
            <a:r>
              <a:rPr lang="en-US" altLang="ja-JP" sz="2600" b="1" dirty="0" smtClean="0"/>
              <a:t>(</a:t>
            </a:r>
            <a:r>
              <a:rPr lang="ja-JP" altLang="en-US" sz="2600" b="1" dirty="0" smtClean="0"/>
              <a:t>但し</a:t>
            </a:r>
            <a:r>
              <a:rPr lang="ja-JP" altLang="ja-JP" sz="2600" b="1" dirty="0" smtClean="0"/>
              <a:t>、</a:t>
            </a:r>
            <a:r>
              <a:rPr lang="en-US" altLang="ja-JP" sz="2600" b="1" dirty="0" smtClean="0"/>
              <a:t>B/S</a:t>
            </a:r>
            <a:r>
              <a:rPr lang="ja-JP" altLang="ja-JP" sz="2600" b="1" dirty="0" smtClean="0"/>
              <a:t>科目中</a:t>
            </a:r>
            <a:r>
              <a:rPr lang="ja-JP" altLang="ja-JP" sz="2600" b="1" dirty="0"/>
              <a:t>、「解決項目」である</a:t>
            </a:r>
            <a:r>
              <a:rPr lang="ja-JP" altLang="ja-JP" sz="2600" b="1" dirty="0" smtClean="0"/>
              <a:t>現金を</a:t>
            </a:r>
            <a:r>
              <a:rPr lang="ja-JP" altLang="ja-JP" sz="2600" b="1" dirty="0"/>
              <a:t>除いた</a:t>
            </a:r>
            <a:r>
              <a:rPr lang="ja-JP" altLang="ja-JP" sz="2600" b="1" dirty="0" smtClean="0"/>
              <a:t>残額。</a:t>
            </a:r>
            <a:r>
              <a:rPr lang="zh-TW" altLang="ja-JP" sz="2600" b="1" dirty="0"/>
              <a:t>）　　　　　　</a:t>
            </a:r>
            <a:endParaRPr lang="ja-JP" altLang="ja-JP" sz="2600" dirty="0"/>
          </a:p>
          <a:p>
            <a:pPr marL="0" indent="0">
              <a:buNone/>
            </a:pPr>
            <a:r>
              <a:rPr lang="ja-JP" altLang="en-US" sz="2600" b="1" dirty="0" smtClean="0"/>
              <a:t>　　</a:t>
            </a:r>
            <a:r>
              <a:rPr lang="en-US" altLang="ja-JP" sz="2600" b="1" dirty="0" smtClean="0"/>
              <a:t>B </a:t>
            </a:r>
            <a:r>
              <a:rPr lang="zh-TW" altLang="ja-JP" sz="2600" b="1" dirty="0"/>
              <a:t>営業資産　</a:t>
            </a:r>
            <a:r>
              <a:rPr lang="en-US" altLang="ja-JP" sz="2600" b="1" dirty="0"/>
              <a:t>(</a:t>
            </a:r>
            <a:r>
              <a:rPr lang="zh-TW" altLang="ja-JP" sz="2600" b="1" dirty="0"/>
              <a:t>棚卸資産、売上債権）</a:t>
            </a:r>
            <a:endParaRPr lang="ja-JP" altLang="ja-JP" sz="2600" dirty="0"/>
          </a:p>
          <a:p>
            <a:pPr marL="0" indent="0">
              <a:buNone/>
            </a:pPr>
            <a:r>
              <a:rPr lang="en-US" altLang="ja-JP" sz="2600" b="1" dirty="0" smtClean="0"/>
              <a:t>      C  </a:t>
            </a:r>
            <a:r>
              <a:rPr lang="ja-JP" altLang="ja-JP" sz="2600" b="1" dirty="0"/>
              <a:t>流動負債　</a:t>
            </a:r>
            <a:r>
              <a:rPr lang="en-US" altLang="ja-JP" sz="2600" b="1" dirty="0"/>
              <a:t>(</a:t>
            </a:r>
            <a:r>
              <a:rPr lang="ja-JP" altLang="ja-JP" sz="2400" b="1" dirty="0"/>
              <a:t>社内的</a:t>
            </a:r>
            <a:r>
              <a:rPr lang="ja-JP" altLang="ja-JP" sz="2400" b="1" dirty="0" smtClean="0"/>
              <a:t>に</a:t>
            </a:r>
            <a:r>
              <a:rPr lang="ja-JP" altLang="en-US" sz="2400" b="1" dirty="0" smtClean="0"/>
              <a:t>は、「仕入債務」に限定</a:t>
            </a:r>
            <a:r>
              <a:rPr lang="ja-JP" altLang="ja-JP" sz="2400" b="1" dirty="0" smtClean="0"/>
              <a:t>も</a:t>
            </a:r>
            <a:r>
              <a:rPr lang="ja-JP" altLang="ja-JP" sz="2400" b="1" dirty="0"/>
              <a:t>可</a:t>
            </a:r>
            <a:r>
              <a:rPr lang="ja-JP" altLang="ja-JP" sz="2600" b="1" dirty="0"/>
              <a:t>）</a:t>
            </a:r>
            <a:endParaRPr lang="ja-JP" altLang="ja-JP" sz="2600" dirty="0"/>
          </a:p>
          <a:p>
            <a:pPr marL="0" indent="0">
              <a:buNone/>
            </a:pPr>
            <a:r>
              <a:rPr lang="ja-JP" altLang="en-US" sz="2600" b="1" dirty="0"/>
              <a:t>　</a:t>
            </a:r>
            <a:r>
              <a:rPr lang="ja-JP" altLang="en-US" sz="2600" b="1" dirty="0" smtClean="0"/>
              <a:t>　</a:t>
            </a:r>
            <a:r>
              <a:rPr lang="en-US" altLang="ja-JP" sz="2600" b="1" dirty="0" smtClean="0"/>
              <a:t>D</a:t>
            </a:r>
            <a:r>
              <a:rPr lang="en-US" altLang="ja-JP" sz="2600" b="1" dirty="0"/>
              <a:t>: </a:t>
            </a:r>
            <a:r>
              <a:rPr lang="ja-JP" altLang="ja-JP" sz="2600" b="1" dirty="0"/>
              <a:t>負債・純資産　</a:t>
            </a:r>
            <a:r>
              <a:rPr lang="en-US" altLang="ja-JP" sz="2600" b="1" dirty="0"/>
              <a:t> </a:t>
            </a:r>
            <a:r>
              <a:rPr lang="ja-JP" altLang="en-US" sz="2600" b="1" dirty="0" smtClean="0"/>
              <a:t>　　　</a:t>
            </a:r>
            <a:r>
              <a:rPr lang="en-US" altLang="ja-JP" sz="2600" b="1" dirty="0" smtClean="0"/>
              <a:t> </a:t>
            </a:r>
            <a:r>
              <a:rPr lang="ja-JP" altLang="ja-JP" sz="2600" b="1" dirty="0"/>
              <a:t>　 　とすると</a:t>
            </a:r>
            <a:r>
              <a:rPr lang="en-US" altLang="ja-JP" sz="2600" b="1" dirty="0"/>
              <a:t>  BSQ= B/A + C/D</a:t>
            </a:r>
            <a:endParaRPr lang="ja-JP" altLang="ja-JP" sz="2600" dirty="0"/>
          </a:p>
          <a:p>
            <a:pPr marL="0" indent="0">
              <a:buNone/>
            </a:pPr>
            <a:r>
              <a:rPr lang="ja-JP" altLang="ja-JP" sz="2400" dirty="0"/>
              <a:t>　</a:t>
            </a:r>
            <a:endParaRPr lang="en-US" altLang="ja-JP" sz="2400" dirty="0" smtClean="0"/>
          </a:p>
          <a:p>
            <a:pPr marL="0" indent="0">
              <a:buNone/>
            </a:pPr>
            <a:r>
              <a:rPr lang="ja-JP" altLang="ja-JP" sz="2400" b="1" dirty="0" smtClean="0"/>
              <a:t>現預金</a:t>
            </a:r>
            <a:r>
              <a:rPr lang="ja-JP" altLang="ja-JP" sz="2400" b="1" dirty="0"/>
              <a:t>を分母の資産総額から控除する理由</a:t>
            </a:r>
            <a:r>
              <a:rPr lang="ja-JP" altLang="ja-JP" sz="2400" b="1" dirty="0" smtClean="0"/>
              <a:t>：</a:t>
            </a:r>
            <a:endParaRPr lang="en-US" altLang="ja-JP" sz="2400" b="1" dirty="0" smtClean="0"/>
          </a:p>
          <a:p>
            <a:pPr marL="0" indent="0">
              <a:buNone/>
            </a:pPr>
            <a:r>
              <a:rPr lang="ja-JP" altLang="en-US" sz="2400" b="1" dirty="0"/>
              <a:t>　</a:t>
            </a:r>
            <a:r>
              <a:rPr lang="ja-JP" altLang="en-US" sz="2400" b="1" dirty="0" smtClean="0"/>
              <a:t>  </a:t>
            </a:r>
            <a:r>
              <a:rPr lang="ja-JP" altLang="ja-JP" sz="2400" b="1" dirty="0" smtClean="0"/>
              <a:t>現預金</a:t>
            </a:r>
            <a:r>
              <a:rPr lang="ja-JP" altLang="ja-JP" sz="2400" b="1" dirty="0"/>
              <a:t>の存在は、グッドニュース（</a:t>
            </a:r>
            <a:r>
              <a:rPr lang="ja-JP" altLang="ja-JP" sz="2400" b="1" dirty="0" smtClean="0"/>
              <a:t>在庫減</a:t>
            </a:r>
            <a:r>
              <a:rPr lang="ja-JP" altLang="ja-JP" sz="2400" b="1" dirty="0"/>
              <a:t>）とバッドニュース（保守的経営からのイノベーション投資の手控え）の両面が</a:t>
            </a:r>
            <a:r>
              <a:rPr lang="ja-JP" altLang="ja-JP" sz="2400" b="1" dirty="0" smtClean="0"/>
              <a:t>ある</a:t>
            </a:r>
            <a:r>
              <a:rPr lang="ja-JP" altLang="en-US" sz="2400" b="1" dirty="0" smtClean="0"/>
              <a:t>。</a:t>
            </a:r>
            <a:r>
              <a:rPr lang="ja-JP" altLang="ja-JP" sz="2400" b="1" dirty="0" smtClean="0"/>
              <a:t>流れ</a:t>
            </a:r>
            <a:r>
              <a:rPr lang="ja-JP" altLang="ja-JP" sz="2400" b="1" dirty="0"/>
              <a:t>改善の結果としての現預金の増加は</a:t>
            </a:r>
            <a:r>
              <a:rPr lang="ja-JP" altLang="ja-JP" sz="2400" b="1" dirty="0" smtClean="0"/>
              <a:t>次</a:t>
            </a:r>
            <a:r>
              <a:rPr lang="ja-JP" altLang="en-US" sz="2400" b="1" dirty="0" smtClean="0"/>
              <a:t>の</a:t>
            </a:r>
            <a:r>
              <a:rPr lang="ja-JP" altLang="ja-JP" sz="2400" b="1" dirty="0" smtClean="0"/>
              <a:t>改善</a:t>
            </a:r>
            <a:r>
              <a:rPr lang="ja-JP" altLang="ja-JP" sz="2400" b="1" dirty="0"/>
              <a:t>やイノベーションに向けた</a:t>
            </a:r>
            <a:r>
              <a:rPr lang="ja-JP" altLang="ja-JP" sz="2400" b="1" dirty="0" smtClean="0"/>
              <a:t>積極投資</a:t>
            </a:r>
            <a:r>
              <a:rPr lang="ja-JP" altLang="ja-JP" sz="2400" b="1" dirty="0"/>
              <a:t>などのＢＳＱ値のさら</a:t>
            </a:r>
            <a:r>
              <a:rPr lang="ja-JP" altLang="ja-JP" sz="2400" b="1" dirty="0" smtClean="0"/>
              <a:t>なる</a:t>
            </a:r>
            <a:r>
              <a:rPr lang="ja-JP" altLang="en-US" sz="2400" b="1" dirty="0" smtClean="0"/>
              <a:t>向上</a:t>
            </a:r>
            <a:r>
              <a:rPr lang="ja-JP" altLang="ja-JP" sz="2400" b="1" dirty="0" smtClean="0"/>
              <a:t>期待</a:t>
            </a:r>
            <a:r>
              <a:rPr lang="ja-JP" altLang="ja-JP" sz="2400" b="1" dirty="0"/>
              <a:t>（潜在的収益性）を秘めるため、総資産の額から控除して</a:t>
            </a:r>
            <a:r>
              <a:rPr lang="en-US" altLang="ja-JP" sz="2400" b="1" dirty="0"/>
              <a:t>BSQ</a:t>
            </a:r>
            <a:r>
              <a:rPr lang="ja-JP" altLang="ja-JP" sz="2400" b="1" dirty="0"/>
              <a:t>に積極的意味を</a:t>
            </a:r>
            <a:r>
              <a:rPr lang="ja-JP" altLang="ja-JP" sz="2400" b="1" dirty="0" smtClean="0"/>
              <a:t>持たせる</a:t>
            </a:r>
            <a:r>
              <a:rPr lang="ja-JP" altLang="en-US" sz="2400" dirty="0" smtClean="0"/>
              <a:t>。</a:t>
            </a:r>
            <a:endParaRPr lang="ja-JP" altLang="ja-JP" sz="2400" dirty="0"/>
          </a:p>
          <a:p>
            <a:pPr marL="0" indent="0">
              <a:buNone/>
            </a:pPr>
            <a:r>
              <a:rPr kumimoji="1" lang="en-US" altLang="ja-JP" sz="2100" b="1" dirty="0" smtClean="0"/>
              <a:t>(</a:t>
            </a:r>
            <a:r>
              <a:rPr kumimoji="1" lang="ja-JP" altLang="en-US" sz="2100" b="1" dirty="0" smtClean="0"/>
              <a:t>シュマーレンバッハは、将来の期間損益に再登場しない「解決項目</a:t>
            </a:r>
            <a:r>
              <a:rPr lang="ja-JP" altLang="en-US" sz="2100" b="1" dirty="0" smtClean="0"/>
              <a:t>」とした。</a:t>
            </a:r>
            <a:r>
              <a:rPr lang="en-US" altLang="ja-JP" sz="2100" b="1" dirty="0" smtClean="0"/>
              <a:t>)</a:t>
            </a:r>
            <a:endParaRPr kumimoji="1" lang="ja-JP" altLang="en-US" sz="2100" b="1" dirty="0"/>
          </a:p>
        </p:txBody>
      </p:sp>
      <p:sp>
        <p:nvSpPr>
          <p:cNvPr id="4" name="スライド番号プレースホルダー 3"/>
          <p:cNvSpPr>
            <a:spLocks noGrp="1"/>
          </p:cNvSpPr>
          <p:nvPr>
            <p:ph type="sldNum" sz="quarter" idx="12"/>
          </p:nvPr>
        </p:nvSpPr>
        <p:spPr/>
        <p:txBody>
          <a:bodyPr/>
          <a:lstStyle/>
          <a:p>
            <a:endParaRPr lang="en-US" altLang="ja-JP" dirty="0" smtClean="0"/>
          </a:p>
          <a:p>
            <a:fld id="{F4639988-82CD-4964-9594-920154723E63}" type="slidenum">
              <a:rPr lang="en-US" altLang="ja-JP" smtClean="0"/>
              <a:pPr/>
              <a:t>14</a:t>
            </a:fld>
            <a:endParaRPr lang="en-US" altLang="ja-JP" dirty="0"/>
          </a:p>
        </p:txBody>
      </p:sp>
      <p:sp>
        <p:nvSpPr>
          <p:cNvPr id="2" name="タイトル 1"/>
          <p:cNvSpPr>
            <a:spLocks noGrp="1"/>
          </p:cNvSpPr>
          <p:nvPr>
            <p:ph type="title"/>
          </p:nvPr>
        </p:nvSpPr>
        <p:spPr>
          <a:xfrm>
            <a:off x="1475656" y="260648"/>
            <a:ext cx="5472608" cy="720080"/>
          </a:xfrm>
          <a:solidFill>
            <a:schemeClr val="accent5">
              <a:lumMod val="20000"/>
              <a:lumOff val="80000"/>
            </a:schemeClr>
          </a:solidFill>
          <a:ln>
            <a:solidFill>
              <a:schemeClr val="tx1"/>
            </a:solidFill>
          </a:ln>
        </p:spPr>
        <p:txBody>
          <a:bodyPr>
            <a:normAutofit/>
          </a:bodyPr>
          <a:lstStyle/>
          <a:p>
            <a:r>
              <a:rPr kumimoji="1" lang="en-US" altLang="ja-JP" sz="3600" dirty="0" smtClean="0"/>
              <a:t>BSQ </a:t>
            </a:r>
            <a:r>
              <a:rPr lang="ja-JP" altLang="en-US" sz="3600" dirty="0" smtClean="0"/>
              <a:t>の定義と</a:t>
            </a:r>
            <a:r>
              <a:rPr kumimoji="1" lang="ja-JP" altLang="en-US" sz="3600" dirty="0" smtClean="0"/>
              <a:t>算式</a:t>
            </a:r>
            <a:endParaRPr kumimoji="1" lang="ja-JP" altLang="en-US" sz="3600" dirty="0"/>
          </a:p>
        </p:txBody>
      </p:sp>
      <p:cxnSp>
        <p:nvCxnSpPr>
          <p:cNvPr id="9" name="直線コネクタ 8"/>
          <p:cNvCxnSpPr/>
          <p:nvPr/>
        </p:nvCxnSpPr>
        <p:spPr>
          <a:xfrm>
            <a:off x="683568" y="2348880"/>
            <a:ext cx="0" cy="1800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83568" y="2348880"/>
            <a:ext cx="781682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8500391" y="2348880"/>
            <a:ext cx="0" cy="1800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63588" y="4165577"/>
            <a:ext cx="7816823" cy="0"/>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303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5532590"/>
            <a:ext cx="8784976" cy="1200329"/>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b="1" dirty="0">
                <a:solidFill>
                  <a:sysClr val="windowText" lastClr="000000"/>
                </a:solidFill>
              </a:rPr>
              <a:t>　”ＣＣＣ”は、</a:t>
            </a:r>
            <a:r>
              <a:rPr lang="ja-JP" altLang="ja-JP" b="1" dirty="0">
                <a:solidFill>
                  <a:sysClr val="windowText" lastClr="000000"/>
                </a:solidFill>
              </a:rPr>
              <a:t>買掛金回転日数を減算</a:t>
            </a:r>
            <a:r>
              <a:rPr lang="ja-JP" altLang="en-US" b="1" dirty="0">
                <a:solidFill>
                  <a:sysClr val="windowText" lastClr="000000"/>
                </a:solidFill>
              </a:rPr>
              <a:t>しているので、ものの流れに対応する金の流れを表さない</a:t>
            </a:r>
            <a:r>
              <a:rPr lang="ja-JP" altLang="en-US" b="1" dirty="0" smtClean="0">
                <a:solidFill>
                  <a:sysClr val="windowText" lastClr="000000"/>
                </a:solidFill>
              </a:rPr>
              <a:t>。</a:t>
            </a:r>
            <a:r>
              <a:rPr lang="ja-JP" altLang="en-US" b="1" dirty="0">
                <a:solidFill>
                  <a:sysClr val="windowText" lastClr="000000"/>
                </a:solidFill>
              </a:rPr>
              <a:t>　自社としての</a:t>
            </a:r>
            <a:r>
              <a:rPr lang="ja-JP" altLang="en-US" b="1" dirty="0">
                <a:solidFill>
                  <a:srgbClr val="FF0000"/>
                </a:solidFill>
              </a:rPr>
              <a:t>運転</a:t>
            </a:r>
            <a:r>
              <a:rPr lang="ja-JP" altLang="en-US" b="1" dirty="0" smtClean="0">
                <a:solidFill>
                  <a:srgbClr val="FF0000"/>
                </a:solidFill>
              </a:rPr>
              <a:t>資金要調達</a:t>
            </a:r>
            <a:r>
              <a:rPr lang="ja-JP" altLang="en-US" b="1" dirty="0">
                <a:solidFill>
                  <a:srgbClr val="FF0000"/>
                </a:solidFill>
              </a:rPr>
              <a:t>期間</a:t>
            </a:r>
            <a:r>
              <a:rPr lang="ja-JP" altLang="en-US" b="1" dirty="0">
                <a:solidFill>
                  <a:sysClr val="windowText" lastClr="000000"/>
                </a:solidFill>
              </a:rPr>
              <a:t>の意味は有るが</a:t>
            </a:r>
            <a:r>
              <a:rPr lang="ja-JP" altLang="en-US" b="1" dirty="0" smtClean="0">
                <a:solidFill>
                  <a:sysClr val="windowText" lastClr="000000"/>
                </a:solidFill>
              </a:rPr>
              <a:t>、下請けへの支払</a:t>
            </a:r>
            <a:r>
              <a:rPr lang="ja-JP" altLang="en-US" b="1" dirty="0">
                <a:solidFill>
                  <a:sysClr val="windowText" lastClr="000000"/>
                </a:solidFill>
              </a:rPr>
              <a:t>サイトを長くするだけ</a:t>
            </a:r>
            <a:r>
              <a:rPr lang="ja-JP" altLang="en-US" b="1" dirty="0" smtClean="0">
                <a:solidFill>
                  <a:sysClr val="windowText" lastClr="000000"/>
                </a:solidFill>
              </a:rPr>
              <a:t>でもＣＣＣ</a:t>
            </a:r>
            <a:r>
              <a:rPr lang="ja-JP" altLang="en-US" b="1" dirty="0">
                <a:solidFill>
                  <a:sysClr val="windowText" lastClr="000000"/>
                </a:solidFill>
              </a:rPr>
              <a:t>は短くなる</a:t>
            </a:r>
            <a:r>
              <a:rPr lang="ja-JP" altLang="en-US" b="1" dirty="0" smtClean="0">
                <a:solidFill>
                  <a:sysClr val="windowText" lastClr="000000"/>
                </a:solidFill>
              </a:rPr>
              <a:t>。</a:t>
            </a:r>
            <a:r>
              <a:rPr lang="ja-JP" altLang="en-US" b="1" dirty="0">
                <a:solidFill>
                  <a:sysClr val="windowText" lastClr="000000"/>
                </a:solidFill>
              </a:rPr>
              <a:t>　</a:t>
            </a:r>
            <a:r>
              <a:rPr lang="ja-JP" altLang="en-US" b="1" dirty="0">
                <a:solidFill>
                  <a:srgbClr val="FF0000"/>
                </a:solidFill>
              </a:rPr>
              <a:t>「</a:t>
            </a:r>
            <a:r>
              <a:rPr lang="ja-JP" altLang="ja-JP" b="1" dirty="0">
                <a:solidFill>
                  <a:srgbClr val="FF0000"/>
                </a:solidFill>
              </a:rPr>
              <a:t>支払いサイト</a:t>
            </a:r>
            <a:r>
              <a:rPr lang="ja-JP" altLang="en-US" b="1" dirty="0">
                <a:solidFill>
                  <a:srgbClr val="FF0000"/>
                </a:solidFill>
              </a:rPr>
              <a:t>」</a:t>
            </a:r>
            <a:r>
              <a:rPr lang="ja-JP" altLang="ja-JP" b="1" dirty="0">
                <a:solidFill>
                  <a:srgbClr val="FF0000"/>
                </a:solidFill>
              </a:rPr>
              <a:t>は長いほど</a:t>
            </a:r>
            <a:r>
              <a:rPr lang="ja-JP" altLang="ja-JP" b="1" dirty="0" smtClean="0">
                <a:solidFill>
                  <a:srgbClr val="FF0000"/>
                </a:solidFill>
              </a:rPr>
              <a:t>得</a:t>
            </a:r>
            <a:r>
              <a:rPr lang="ja-JP" altLang="en-US" b="1" dirty="0" smtClean="0">
                <a:solidFill>
                  <a:srgbClr val="FF0000"/>
                </a:solidFill>
              </a:rPr>
              <a:t>」</a:t>
            </a:r>
            <a:r>
              <a:rPr lang="ja-JP" altLang="ja-JP" b="1" dirty="0" smtClean="0">
                <a:solidFill>
                  <a:sysClr val="windowText" lastClr="000000"/>
                </a:solidFill>
              </a:rPr>
              <a:t>と</a:t>
            </a:r>
            <a:r>
              <a:rPr lang="ja-JP" altLang="ja-JP" b="1" dirty="0">
                <a:solidFill>
                  <a:sysClr val="windowText" lastClr="000000"/>
                </a:solidFill>
              </a:rPr>
              <a:t>いう感覚</a:t>
            </a:r>
            <a:r>
              <a:rPr lang="ja-JP" altLang="en-US" b="1" dirty="0" smtClean="0">
                <a:solidFill>
                  <a:sysClr val="windowText" lastClr="000000"/>
                </a:solidFill>
              </a:rPr>
              <a:t>を放置すると</a:t>
            </a:r>
            <a:r>
              <a:rPr lang="ja-JP" altLang="ja-JP" b="1" dirty="0" smtClean="0">
                <a:solidFill>
                  <a:sysClr val="windowText" lastClr="000000"/>
                </a:solidFill>
              </a:rPr>
              <a:t>、</a:t>
            </a:r>
            <a:r>
              <a:rPr lang="ja-JP" altLang="ja-JP" b="1" dirty="0">
                <a:solidFill>
                  <a:sysClr val="windowText" lastClr="000000"/>
                </a:solidFill>
              </a:rPr>
              <a:t>マクロ</a:t>
            </a:r>
            <a:r>
              <a:rPr lang="ja-JP" altLang="ja-JP" b="1" dirty="0" smtClean="0">
                <a:solidFill>
                  <a:sysClr val="windowText" lastClr="000000"/>
                </a:solidFill>
              </a:rPr>
              <a:t>経済</a:t>
            </a:r>
            <a:r>
              <a:rPr lang="ja-JP" altLang="en-US" b="1" dirty="0" smtClean="0">
                <a:solidFill>
                  <a:sysClr val="windowText" lastClr="000000"/>
                </a:solidFill>
              </a:rPr>
              <a:t>や地域創成</a:t>
            </a:r>
            <a:r>
              <a:rPr lang="ja-JP" altLang="ja-JP" b="1" dirty="0" smtClean="0">
                <a:solidFill>
                  <a:sysClr val="windowText" lastClr="000000"/>
                </a:solidFill>
              </a:rPr>
              <a:t>には</a:t>
            </a:r>
            <a:r>
              <a:rPr lang="ja-JP" altLang="en-US" b="1" dirty="0">
                <a:solidFill>
                  <a:sysClr val="windowText" lastClr="000000"/>
                </a:solidFill>
              </a:rPr>
              <a:t>負の</a:t>
            </a:r>
            <a:r>
              <a:rPr lang="ja-JP" altLang="ja-JP" b="1" dirty="0">
                <a:solidFill>
                  <a:sysClr val="windowText" lastClr="000000"/>
                </a:solidFill>
              </a:rPr>
              <a:t>影響</a:t>
            </a:r>
            <a:r>
              <a:rPr lang="ja-JP" altLang="en-US" b="1" dirty="0">
                <a:solidFill>
                  <a:sysClr val="windowText" lastClr="000000"/>
                </a:solidFill>
              </a:rPr>
              <a:t>となる</a:t>
            </a:r>
            <a:r>
              <a:rPr lang="ja-JP" altLang="en-US" b="1" dirty="0" smtClean="0">
                <a:solidFill>
                  <a:sysClr val="windowText" lastClr="000000"/>
                </a:solidFill>
              </a:rPr>
              <a:t>。　</a:t>
            </a:r>
            <a:r>
              <a:rPr lang="en-US" altLang="ja-JP" b="1" dirty="0" smtClean="0">
                <a:solidFill>
                  <a:sysClr val="windowText" lastClr="000000"/>
                </a:solidFill>
              </a:rPr>
              <a:t>(</a:t>
            </a:r>
            <a:r>
              <a:rPr lang="ja-JP" altLang="en-US" b="1" dirty="0" smtClean="0">
                <a:solidFill>
                  <a:sysClr val="windowText" lastClr="000000"/>
                </a:solidFill>
              </a:rPr>
              <a:t>現</a:t>
            </a:r>
            <a:r>
              <a:rPr lang="en-US" altLang="ja-JP" b="1" dirty="0" smtClean="0">
                <a:solidFill>
                  <a:sysClr val="windowText" lastClr="000000"/>
                </a:solidFill>
              </a:rPr>
              <a:t>CCC</a:t>
            </a:r>
            <a:r>
              <a:rPr lang="ja-JP" altLang="en-US" b="1" dirty="0" smtClean="0">
                <a:solidFill>
                  <a:sysClr val="windowText" lastClr="000000"/>
                </a:solidFill>
              </a:rPr>
              <a:t>ではトヨタも人並み</a:t>
            </a:r>
            <a:r>
              <a:rPr lang="en-US" altLang="ja-JP" b="1" dirty="0" smtClean="0">
                <a:solidFill>
                  <a:sysClr val="windowText" lastClr="000000"/>
                </a:solidFill>
              </a:rPr>
              <a:t>)</a:t>
            </a:r>
            <a:endParaRPr kumimoji="1" lang="ja-JP" alt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5939" y="908720"/>
            <a:ext cx="7176138" cy="435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1"/>
          <p:cNvSpPr txBox="1"/>
          <p:nvPr/>
        </p:nvSpPr>
        <p:spPr>
          <a:xfrm>
            <a:off x="3131840" y="188640"/>
            <a:ext cx="4536504" cy="720080"/>
          </a:xfrm>
          <a:prstGeom prst="rect">
            <a:avLst/>
          </a:prstGeom>
          <a:solidFill>
            <a:srgbClr val="ACD9F0"/>
          </a:solidFill>
          <a:ln>
            <a:solidFill>
              <a:sysClr val="windowText" lastClr="00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a:solidFill>
                  <a:srgbClr val="FF0000"/>
                </a:solidFill>
              </a:rPr>
              <a:t>　　　　</a:t>
            </a:r>
            <a:r>
              <a:rPr lang="ja-JP" altLang="en-US" sz="1400" b="1" dirty="0">
                <a:solidFill>
                  <a:srgbClr val="FF0000"/>
                </a:solidFill>
              </a:rPr>
              <a:t>　　「運転資金要調達期間」　</a:t>
            </a:r>
            <a:r>
              <a:rPr lang="ja-JP" altLang="en-US" sz="1400" b="1" dirty="0"/>
              <a:t>：　</a:t>
            </a:r>
            <a:r>
              <a:rPr lang="en-US" altLang="ja-JP" sz="1400" b="1" dirty="0"/>
              <a:t>CCC</a:t>
            </a:r>
          </a:p>
          <a:p>
            <a:r>
              <a:rPr lang="en-US" altLang="ja-JP" sz="1400" b="1" dirty="0"/>
              <a:t>=</a:t>
            </a:r>
            <a:r>
              <a:rPr lang="ja-JP" altLang="en-US" sz="1400" b="1" dirty="0"/>
              <a:t>棚卸資産回転日数</a:t>
            </a:r>
            <a:r>
              <a:rPr lang="en-US" altLang="ja-JP" sz="1400" b="1" dirty="0"/>
              <a:t>+ </a:t>
            </a:r>
            <a:r>
              <a:rPr lang="ja-JP" altLang="en-US" sz="1400" b="1" dirty="0"/>
              <a:t>売掛金回転日数 </a:t>
            </a:r>
            <a:r>
              <a:rPr lang="ja-JP" altLang="en-US" sz="1400" b="0" dirty="0">
                <a:solidFill>
                  <a:srgbClr val="FF0000"/>
                </a:solidFill>
              </a:rPr>
              <a:t>－</a:t>
            </a:r>
            <a:r>
              <a:rPr lang="ja-JP" altLang="en-US" sz="1400" b="1" dirty="0">
                <a:solidFill>
                  <a:srgbClr val="FF0000"/>
                </a:solidFill>
              </a:rPr>
              <a:t>買掛金回転日数 </a:t>
            </a:r>
            <a:endParaRPr lang="en-US" altLang="ja-JP" sz="1400" b="1" dirty="0">
              <a:solidFill>
                <a:srgbClr val="FF0000"/>
              </a:solidFill>
            </a:endParaRPr>
          </a:p>
          <a:p>
            <a:endParaRPr lang="ja-JP" altLang="en-US" sz="1400" b="1" dirty="0"/>
          </a:p>
        </p:txBody>
      </p:sp>
      <p:sp>
        <p:nvSpPr>
          <p:cNvPr id="4" name="円/楕円 3"/>
          <p:cNvSpPr/>
          <p:nvPr/>
        </p:nvSpPr>
        <p:spPr>
          <a:xfrm>
            <a:off x="0" y="208991"/>
            <a:ext cx="3168352" cy="7200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現</a:t>
            </a:r>
            <a:r>
              <a:rPr kumimoji="1" lang="en-US" altLang="ja-JP" b="1" dirty="0" smtClean="0">
                <a:solidFill>
                  <a:schemeClr val="tx1"/>
                </a:solidFill>
              </a:rPr>
              <a:t>CCC</a:t>
            </a:r>
            <a:r>
              <a:rPr kumimoji="1" lang="ja-JP" altLang="en-US" b="1" dirty="0" smtClean="0">
                <a:solidFill>
                  <a:schemeClr val="tx1"/>
                </a:solidFill>
              </a:rPr>
              <a:t>の問題点　！</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A73E9E65-7232-4A25-85C8-103C65E9586E}" type="slidenum">
              <a:rPr kumimoji="1" lang="ja-JP" altLang="en-US" smtClean="0"/>
              <a:t>15</a:t>
            </a:fld>
            <a:endParaRPr kumimoji="1" lang="ja-JP" altLang="en-US" dirty="0"/>
          </a:p>
        </p:txBody>
      </p:sp>
    </p:spTree>
    <p:extLst>
      <p:ext uri="{BB962C8B-B14F-4D97-AF65-F5344CB8AC3E}">
        <p14:creationId xmlns:p14="http://schemas.microsoft.com/office/powerpoint/2010/main" val="1573004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7613" y="260648"/>
            <a:ext cx="8291264" cy="706090"/>
          </a:xfrm>
          <a:solidFill>
            <a:schemeClr val="accent5">
              <a:lumMod val="20000"/>
              <a:lumOff val="80000"/>
            </a:schemeClr>
          </a:solidFill>
          <a:ln>
            <a:solidFill>
              <a:schemeClr val="tx1"/>
            </a:solidFill>
          </a:ln>
        </p:spPr>
        <p:txBody>
          <a:bodyPr>
            <a:noAutofit/>
          </a:bodyPr>
          <a:lstStyle/>
          <a:p>
            <a:r>
              <a:rPr lang="en-US" altLang="ja-JP" sz="3600" b="1" dirty="0" smtClean="0"/>
              <a:t/>
            </a:r>
            <a:br>
              <a:rPr lang="en-US" altLang="ja-JP" sz="3600" b="1" dirty="0" smtClean="0"/>
            </a:br>
            <a:r>
              <a:rPr lang="ja-JP" altLang="en-US" sz="3600" b="1" dirty="0" smtClean="0"/>
              <a:t>参考：</a:t>
            </a:r>
            <a:r>
              <a:rPr lang="ja-JP" altLang="ja-JP" sz="3600" b="1" dirty="0" smtClean="0"/>
              <a:t>仕入</a:t>
            </a:r>
            <a:r>
              <a:rPr lang="ja-JP" altLang="ja-JP" sz="3600" b="1" dirty="0"/>
              <a:t>債務回転日数　</a:t>
            </a:r>
            <a:r>
              <a:rPr lang="en-US" altLang="ja-JP" sz="2800" b="1" dirty="0"/>
              <a:t>(</a:t>
            </a:r>
            <a:r>
              <a:rPr lang="ja-JP" altLang="ja-JP" sz="2800" b="1" dirty="0" smtClean="0"/>
              <a:t>グラフ省略</a:t>
            </a:r>
            <a:r>
              <a:rPr lang="en-US" altLang="ja-JP" sz="2800" b="1" dirty="0"/>
              <a:t>)</a:t>
            </a:r>
            <a:r>
              <a:rPr lang="ja-JP" altLang="ja-JP" sz="2800" dirty="0"/>
              <a:t/>
            </a:r>
            <a:br>
              <a:rPr lang="ja-JP" altLang="ja-JP" sz="2800" dirty="0"/>
            </a:br>
            <a:endParaRPr kumimoji="1" lang="ja-JP" altLang="en-US" sz="2800" dirty="0"/>
          </a:p>
        </p:txBody>
      </p:sp>
      <p:sp>
        <p:nvSpPr>
          <p:cNvPr id="3" name="コンテンツ プレースホルダー 2"/>
          <p:cNvSpPr>
            <a:spLocks noGrp="1"/>
          </p:cNvSpPr>
          <p:nvPr>
            <p:ph idx="1"/>
          </p:nvPr>
        </p:nvSpPr>
        <p:spPr>
          <a:ln>
            <a:solidFill>
              <a:schemeClr val="tx1"/>
            </a:solidFill>
          </a:ln>
        </p:spPr>
        <p:txBody>
          <a:bodyPr>
            <a:normAutofit fontScale="62500" lnSpcReduction="20000"/>
          </a:bodyPr>
          <a:lstStyle/>
          <a:p>
            <a:pPr marL="269240" indent="0" algn="just">
              <a:spcAft>
                <a:spcPts val="0"/>
              </a:spcAft>
              <a:buNone/>
            </a:pPr>
            <a:endParaRPr lang="en-US" altLang="ja-JP" kern="100" dirty="0">
              <a:latin typeface="ＭＳ 明朝"/>
              <a:ea typeface="ＭＳ 明朝"/>
              <a:cs typeface="Times New Roman"/>
            </a:endParaRPr>
          </a:p>
          <a:p>
            <a:pPr marL="269240" indent="0" algn="just">
              <a:spcAft>
                <a:spcPts val="0"/>
              </a:spcAft>
              <a:buNone/>
            </a:pPr>
            <a:r>
              <a:rPr lang="en-US" altLang="ja-JP" kern="100" dirty="0">
                <a:latin typeface="ＭＳ 明朝"/>
                <a:ea typeface="ＭＳ 明朝"/>
                <a:cs typeface="Times New Roman"/>
              </a:rPr>
              <a:t> </a:t>
            </a:r>
            <a:endParaRPr lang="ja-JP" altLang="ja-JP" sz="2800" kern="100" dirty="0">
              <a:latin typeface="Century"/>
              <a:ea typeface="ＭＳ 明朝"/>
              <a:cs typeface="Times New Roman"/>
            </a:endParaRPr>
          </a:p>
          <a:p>
            <a:pPr marL="269240" indent="0" algn="just">
              <a:spcAft>
                <a:spcPts val="0"/>
              </a:spcAft>
              <a:buNone/>
            </a:pPr>
            <a:endParaRPr lang="en-US" altLang="ja-JP" kern="100" dirty="0" smtClean="0">
              <a:latin typeface="ＭＳ 明朝"/>
              <a:ea typeface="ＭＳ 明朝"/>
              <a:cs typeface="Times New Roman"/>
            </a:endParaRPr>
          </a:p>
          <a:p>
            <a:pPr marL="269240" indent="0" algn="just">
              <a:spcAft>
                <a:spcPts val="0"/>
              </a:spcAft>
              <a:buNone/>
            </a:pPr>
            <a:endParaRPr lang="en-US" altLang="ja-JP" sz="2600" kern="100" dirty="0" smtClean="0">
              <a:latin typeface="ＭＳ 明朝"/>
              <a:ea typeface="ＭＳ 明朝"/>
              <a:cs typeface="Times New Roman"/>
            </a:endParaRPr>
          </a:p>
          <a:p>
            <a:pPr marL="269240" indent="0" algn="just">
              <a:spcAft>
                <a:spcPts val="0"/>
              </a:spcAft>
              <a:buNone/>
            </a:pPr>
            <a:endParaRPr lang="en-US" altLang="ja-JP" sz="2600" kern="100" dirty="0" smtClean="0">
              <a:latin typeface="ＭＳ 明朝"/>
              <a:ea typeface="ＭＳ 明朝"/>
              <a:cs typeface="Times New Roman"/>
            </a:endParaRPr>
          </a:p>
          <a:p>
            <a:pPr marL="269240" indent="0" algn="just">
              <a:spcAft>
                <a:spcPts val="0"/>
              </a:spcAft>
              <a:buNone/>
            </a:pPr>
            <a:endParaRPr lang="en-US" altLang="ja-JP" sz="2600" kern="100" dirty="0">
              <a:latin typeface="ＭＳ 明朝"/>
              <a:ea typeface="ＭＳ 明朝"/>
              <a:cs typeface="Times New Roman"/>
            </a:endParaRPr>
          </a:p>
          <a:p>
            <a:pPr marL="269240" indent="0" algn="just">
              <a:spcAft>
                <a:spcPts val="0"/>
              </a:spcAft>
              <a:buNone/>
            </a:pPr>
            <a:endParaRPr lang="en-US" altLang="ja-JP" sz="2600" kern="100" dirty="0" smtClean="0">
              <a:latin typeface="ＭＳ 明朝"/>
              <a:ea typeface="ＭＳ 明朝"/>
              <a:cs typeface="Times New Roman"/>
            </a:endParaRPr>
          </a:p>
          <a:p>
            <a:pPr marL="269240" indent="0" algn="just">
              <a:spcAft>
                <a:spcPts val="0"/>
              </a:spcAft>
              <a:buNone/>
            </a:pPr>
            <a:endParaRPr lang="en-US" altLang="ja-JP" sz="2600" kern="100" dirty="0" smtClean="0">
              <a:latin typeface="ＭＳ 明朝"/>
              <a:ea typeface="ＭＳ 明朝"/>
              <a:cs typeface="Times New Roman"/>
            </a:endParaRPr>
          </a:p>
          <a:p>
            <a:pPr marL="269240" indent="0" algn="just">
              <a:spcAft>
                <a:spcPts val="0"/>
              </a:spcAft>
              <a:buNone/>
            </a:pPr>
            <a:endParaRPr lang="en-US" altLang="ja-JP" sz="2600" kern="100" dirty="0" smtClean="0">
              <a:latin typeface="ＭＳ 明朝"/>
              <a:ea typeface="ＭＳ 明朝"/>
              <a:cs typeface="Times New Roman"/>
            </a:endParaRPr>
          </a:p>
          <a:p>
            <a:pPr marL="269240" indent="0" algn="just">
              <a:spcAft>
                <a:spcPts val="0"/>
              </a:spcAft>
              <a:buNone/>
            </a:pPr>
            <a:r>
              <a:rPr lang="en-US" altLang="ja-JP" sz="2900" b="1" kern="100" dirty="0" smtClean="0">
                <a:latin typeface="ＭＳ 明朝"/>
                <a:ea typeface="ＭＳ 明朝"/>
                <a:cs typeface="Times New Roman"/>
              </a:rPr>
              <a:t>(</a:t>
            </a:r>
            <a:r>
              <a:rPr lang="ja-JP" altLang="ja-JP" sz="2900" b="1" kern="100" dirty="0">
                <a:latin typeface="Century"/>
                <a:ea typeface="ＭＳ 明朝"/>
                <a:cs typeface="Times New Roman"/>
              </a:rPr>
              <a:t>メモ</a:t>
            </a:r>
            <a:r>
              <a:rPr lang="en-US" altLang="ja-JP" sz="2900" b="1" kern="100" dirty="0">
                <a:latin typeface="Century"/>
                <a:ea typeface="ＭＳ 明朝"/>
                <a:cs typeface="Times New Roman"/>
              </a:rPr>
              <a:t>)</a:t>
            </a:r>
            <a:endParaRPr lang="ja-JP" altLang="ja-JP" sz="2900" b="1" kern="100" dirty="0">
              <a:latin typeface="Century"/>
              <a:ea typeface="ＭＳ 明朝"/>
              <a:cs typeface="Times New Roman"/>
            </a:endParaRPr>
          </a:p>
          <a:p>
            <a:pPr marL="402590" indent="0" algn="just">
              <a:spcAft>
                <a:spcPts val="0"/>
              </a:spcAft>
              <a:buNone/>
            </a:pPr>
            <a:r>
              <a:rPr lang="ja-JP" altLang="ja-JP" sz="2900" b="1" kern="100" dirty="0">
                <a:latin typeface="ＭＳ 明朝" panose="02020609040205080304" pitchFamily="17" charset="-128"/>
                <a:ea typeface="ＭＳ 明朝" panose="02020609040205080304" pitchFamily="17" charset="-128"/>
                <a:cs typeface="Times New Roman"/>
              </a:rPr>
              <a:t>仕入債務</a:t>
            </a:r>
            <a:r>
              <a:rPr lang="en-US" altLang="ja-JP" sz="2900" b="1" kern="100" dirty="0">
                <a:latin typeface="ＭＳ 明朝" panose="02020609040205080304" pitchFamily="17" charset="-128"/>
                <a:ea typeface="ＭＳ 明朝" panose="02020609040205080304" pitchFamily="17" charset="-128"/>
                <a:cs typeface="Times New Roman"/>
              </a:rPr>
              <a:t>(</a:t>
            </a:r>
            <a:r>
              <a:rPr lang="ja-JP" altLang="ja-JP" sz="2900" b="1" kern="100" dirty="0">
                <a:latin typeface="ＭＳ 明朝" panose="02020609040205080304" pitchFamily="17" charset="-128"/>
                <a:ea typeface="ＭＳ 明朝" panose="02020609040205080304" pitchFamily="17" charset="-128"/>
                <a:cs typeface="Times New Roman"/>
              </a:rPr>
              <a:t>買掛金・支払手形</a:t>
            </a:r>
            <a:r>
              <a:rPr lang="en-US" altLang="ja-JP" sz="2900" b="1" kern="100" dirty="0">
                <a:latin typeface="ＭＳ 明朝" panose="02020609040205080304" pitchFamily="17" charset="-128"/>
                <a:ea typeface="ＭＳ 明朝" panose="02020609040205080304" pitchFamily="17" charset="-128"/>
                <a:cs typeface="Times New Roman"/>
              </a:rPr>
              <a:t>)</a:t>
            </a:r>
            <a:r>
              <a:rPr lang="ja-JP" altLang="ja-JP" sz="2900" b="1" kern="100" dirty="0">
                <a:latin typeface="ＭＳ 明朝" panose="02020609040205080304" pitchFamily="17" charset="-128"/>
                <a:ea typeface="ＭＳ 明朝" panose="02020609040205080304" pitchFamily="17" charset="-128"/>
                <a:cs typeface="Times New Roman"/>
              </a:rPr>
              <a:t>の回転日数は、他の</a:t>
            </a:r>
            <a:r>
              <a:rPr lang="en-US" altLang="ja-JP" sz="2900" b="1" kern="100" dirty="0">
                <a:latin typeface="ＭＳ 明朝" panose="02020609040205080304" pitchFamily="17" charset="-128"/>
                <a:ea typeface="ＭＳ 明朝" panose="02020609040205080304" pitchFamily="17" charset="-128"/>
                <a:cs typeface="Times New Roman"/>
              </a:rPr>
              <a:t>3</a:t>
            </a:r>
            <a:r>
              <a:rPr lang="ja-JP" altLang="ja-JP" sz="2900" b="1" kern="100" dirty="0">
                <a:latin typeface="ＭＳ 明朝" panose="02020609040205080304" pitchFamily="17" charset="-128"/>
                <a:ea typeface="ＭＳ 明朝" panose="02020609040205080304" pitchFamily="17" charset="-128"/>
                <a:cs typeface="Times New Roman"/>
              </a:rPr>
              <a:t>社に対するトヨタの少なさ</a:t>
            </a:r>
            <a:r>
              <a:rPr lang="ja-JP" altLang="ja-JP" sz="2900" b="1" kern="100" dirty="0" smtClean="0">
                <a:latin typeface="ＭＳ 明朝" panose="02020609040205080304" pitchFamily="17" charset="-128"/>
                <a:ea typeface="ＭＳ 明朝" panose="02020609040205080304" pitchFamily="17" charset="-128"/>
                <a:cs typeface="Times New Roman"/>
              </a:rPr>
              <a:t>が際立つ</a:t>
            </a:r>
            <a:r>
              <a:rPr lang="ja-JP" altLang="ja-JP" sz="2900" b="1" kern="100" dirty="0">
                <a:latin typeface="ＭＳ 明朝" panose="02020609040205080304" pitchFamily="17" charset="-128"/>
                <a:ea typeface="ＭＳ 明朝" panose="02020609040205080304" pitchFamily="17" charset="-128"/>
                <a:cs typeface="Times New Roman"/>
              </a:rPr>
              <a:t>。</a:t>
            </a:r>
            <a:r>
              <a:rPr lang="en-US" altLang="ja-JP" sz="2900" b="1" kern="100" dirty="0">
                <a:latin typeface="ＭＳ 明朝" panose="02020609040205080304" pitchFamily="17" charset="-128"/>
                <a:ea typeface="ＭＳ 明朝" panose="02020609040205080304" pitchFamily="17" charset="-128"/>
                <a:cs typeface="Times New Roman"/>
              </a:rPr>
              <a:t>(</a:t>
            </a:r>
            <a:r>
              <a:rPr lang="ja-JP" altLang="ja-JP" sz="2900" b="1" kern="100" dirty="0">
                <a:latin typeface="ＭＳ 明朝" panose="02020609040205080304" pitchFamily="17" charset="-128"/>
                <a:ea typeface="ＭＳ 明朝" panose="02020609040205080304" pitchFamily="17" charset="-128"/>
                <a:cs typeface="Times New Roman"/>
              </a:rPr>
              <a:t>ホンダの直近</a:t>
            </a:r>
            <a:r>
              <a:rPr lang="en-US" altLang="ja-JP" sz="2900" b="1" kern="100" dirty="0">
                <a:latin typeface="ＭＳ 明朝" panose="02020609040205080304" pitchFamily="17" charset="-128"/>
                <a:ea typeface="ＭＳ 明朝" panose="02020609040205080304" pitchFamily="17" charset="-128"/>
                <a:cs typeface="Times New Roman"/>
              </a:rPr>
              <a:t>2</a:t>
            </a:r>
            <a:r>
              <a:rPr lang="ja-JP" altLang="ja-JP" sz="2900" b="1" kern="100" dirty="0">
                <a:latin typeface="ＭＳ 明朝" panose="02020609040205080304" pitchFamily="17" charset="-128"/>
                <a:ea typeface="ＭＳ 明朝" panose="02020609040205080304" pitchFamily="17" charset="-128"/>
                <a:cs typeface="Times New Roman"/>
              </a:rPr>
              <a:t>年の異常値は会計処理の変更</a:t>
            </a:r>
            <a:r>
              <a:rPr lang="en-US" altLang="ja-JP" sz="2900" b="1" kern="100" dirty="0" smtClean="0">
                <a:latin typeface="ＭＳ 明朝" panose="02020609040205080304" pitchFamily="17" charset="-128"/>
                <a:ea typeface="ＭＳ 明朝" panose="02020609040205080304" pitchFamily="17" charset="-128"/>
                <a:cs typeface="Times New Roman"/>
              </a:rPr>
              <a:t>)IoT</a:t>
            </a:r>
            <a:r>
              <a:rPr lang="ja-JP" altLang="en-US" sz="2900" b="1" kern="100" dirty="0" smtClean="0">
                <a:latin typeface="ＭＳ 明朝" panose="02020609040205080304" pitchFamily="17" charset="-128"/>
                <a:ea typeface="ＭＳ 明朝" panose="02020609040205080304" pitchFamily="17" charset="-128"/>
                <a:cs typeface="Times New Roman"/>
              </a:rPr>
              <a:t>による「</a:t>
            </a:r>
            <a:r>
              <a:rPr lang="ja-JP" altLang="ja-JP" sz="2900" b="1" kern="100" dirty="0" smtClean="0">
                <a:latin typeface="ＭＳ 明朝" panose="02020609040205080304" pitchFamily="17" charset="-128"/>
                <a:ea typeface="ＭＳ 明朝" panose="02020609040205080304" pitchFamily="17" charset="-128"/>
                <a:cs typeface="Times New Roman"/>
              </a:rPr>
              <a:t>当日</a:t>
            </a:r>
            <a:r>
              <a:rPr lang="ja-JP" altLang="ja-JP" sz="2900" b="1" kern="100" dirty="0">
                <a:latin typeface="ＭＳ 明朝" panose="02020609040205080304" pitchFamily="17" charset="-128"/>
                <a:ea typeface="ＭＳ 明朝" panose="02020609040205080304" pitchFamily="17" charset="-128"/>
                <a:cs typeface="Times New Roman"/>
              </a:rPr>
              <a:t>受入れ・当日</a:t>
            </a:r>
            <a:r>
              <a:rPr lang="ja-JP" altLang="ja-JP" sz="2900" b="1" kern="100" dirty="0" smtClean="0">
                <a:latin typeface="ＭＳ 明朝" panose="02020609040205080304" pitchFamily="17" charset="-128"/>
                <a:ea typeface="ＭＳ 明朝" panose="02020609040205080304" pitchFamily="17" charset="-128"/>
                <a:cs typeface="Times New Roman"/>
              </a:rPr>
              <a:t>支払い</a:t>
            </a:r>
            <a:r>
              <a:rPr lang="ja-JP" altLang="en-US" sz="2900" b="1" kern="100" dirty="0" smtClean="0">
                <a:latin typeface="ＭＳ 明朝" panose="02020609040205080304" pitchFamily="17" charset="-128"/>
                <a:ea typeface="ＭＳ 明朝" panose="02020609040205080304" pitchFamily="17" charset="-128"/>
                <a:cs typeface="Times New Roman"/>
              </a:rPr>
              <a:t>」</a:t>
            </a:r>
            <a:r>
              <a:rPr lang="ja-JP" altLang="ja-JP" sz="2900" b="1" kern="100" dirty="0" smtClean="0">
                <a:latin typeface="ＭＳ 明朝" panose="02020609040205080304" pitchFamily="17" charset="-128"/>
                <a:ea typeface="ＭＳ 明朝" panose="02020609040205080304" pitchFamily="17" charset="-128"/>
                <a:cs typeface="Times New Roman"/>
              </a:rPr>
              <a:t>は</a:t>
            </a:r>
            <a:r>
              <a:rPr lang="ja-JP" altLang="ja-JP" sz="2900" b="1" kern="100" dirty="0">
                <a:latin typeface="ＭＳ 明朝" panose="02020609040205080304" pitchFamily="17" charset="-128"/>
                <a:ea typeface="ＭＳ 明朝" panose="02020609040205080304" pitchFamily="17" charset="-128"/>
                <a:cs typeface="Times New Roman"/>
              </a:rPr>
              <a:t>、この日数</a:t>
            </a:r>
            <a:r>
              <a:rPr lang="ja-JP" altLang="ja-JP" sz="2900" b="1" kern="100" dirty="0" smtClean="0">
                <a:latin typeface="ＭＳ 明朝" panose="02020609040205080304" pitchFamily="17" charset="-128"/>
                <a:ea typeface="ＭＳ 明朝" panose="02020609040205080304" pitchFamily="17" charset="-128"/>
                <a:cs typeface="Times New Roman"/>
              </a:rPr>
              <a:t>を</a:t>
            </a:r>
            <a:r>
              <a:rPr lang="en-US" altLang="ja-JP" sz="2900" b="1" kern="100" dirty="0" smtClean="0">
                <a:latin typeface="ＭＳ 明朝" panose="02020609040205080304" pitchFamily="17" charset="-128"/>
                <a:ea typeface="ＭＳ 明朝" panose="02020609040205080304" pitchFamily="17" charset="-128"/>
                <a:cs typeface="Times New Roman"/>
              </a:rPr>
              <a:t>3</a:t>
            </a:r>
            <a:r>
              <a:rPr lang="ja-JP" altLang="en-US" sz="2900" b="1" kern="100" dirty="0" smtClean="0">
                <a:latin typeface="ＭＳ 明朝" panose="02020609040205080304" pitchFamily="17" charset="-128"/>
                <a:ea typeface="ＭＳ 明朝" panose="02020609040205080304" pitchFamily="17" charset="-128"/>
                <a:cs typeface="Times New Roman"/>
              </a:rPr>
              <a:t>日</a:t>
            </a:r>
            <a:r>
              <a:rPr lang="ja-JP" altLang="ja-JP" sz="2900" b="1" kern="100" dirty="0" smtClean="0">
                <a:latin typeface="ＭＳ 明朝" panose="02020609040205080304" pitchFamily="17" charset="-128"/>
                <a:ea typeface="ＭＳ 明朝" panose="02020609040205080304" pitchFamily="17" charset="-128"/>
                <a:cs typeface="Times New Roman"/>
              </a:rPr>
              <a:t>以下</a:t>
            </a:r>
            <a:r>
              <a:rPr lang="ja-JP" altLang="ja-JP" sz="2900" b="1" kern="100" dirty="0">
                <a:latin typeface="ＭＳ 明朝" panose="02020609040205080304" pitchFamily="17" charset="-128"/>
                <a:ea typeface="ＭＳ 明朝" panose="02020609040205080304" pitchFamily="17" charset="-128"/>
                <a:cs typeface="Times New Roman"/>
              </a:rPr>
              <a:t>にすることを目指す</a:t>
            </a:r>
            <a:r>
              <a:rPr lang="ja-JP" altLang="ja-JP" sz="2900" b="1" kern="100" dirty="0" smtClean="0">
                <a:latin typeface="ＭＳ 明朝" panose="02020609040205080304" pitchFamily="17" charset="-128"/>
                <a:ea typeface="ＭＳ 明朝" panose="02020609040205080304" pitchFamily="17" charset="-128"/>
                <a:cs typeface="Times New Roman"/>
              </a:rPr>
              <a:t>。「今まで</a:t>
            </a:r>
            <a:r>
              <a:rPr lang="ja-JP" altLang="en-US" sz="2900" b="1" kern="100" dirty="0" smtClean="0">
                <a:latin typeface="ＭＳ 明朝" panose="02020609040205080304" pitchFamily="17" charset="-128"/>
                <a:ea typeface="ＭＳ 明朝" panose="02020609040205080304" pitchFamily="17" charset="-128"/>
                <a:cs typeface="Times New Roman"/>
              </a:rPr>
              <a:t>の月末払いより</a:t>
            </a:r>
            <a:r>
              <a:rPr lang="ja-JP" altLang="ja-JP" sz="2900" b="1" kern="100" dirty="0" smtClean="0">
                <a:latin typeface="ＭＳ 明朝" panose="02020609040205080304" pitchFamily="17" charset="-128"/>
                <a:ea typeface="ＭＳ 明朝" panose="02020609040205080304" pitchFamily="17" charset="-128"/>
                <a:cs typeface="Times New Roman"/>
              </a:rPr>
              <a:t>早く</a:t>
            </a:r>
            <a:r>
              <a:rPr lang="ja-JP" altLang="ja-JP" sz="2900" b="1" kern="100" dirty="0">
                <a:latin typeface="ＭＳ 明朝" panose="02020609040205080304" pitchFamily="17" charset="-128"/>
                <a:ea typeface="ＭＳ 明朝" panose="02020609040205080304" pitchFamily="17" charset="-128"/>
                <a:cs typeface="Times New Roman"/>
              </a:rPr>
              <a:t>支払うだけ損」という実務</a:t>
            </a:r>
            <a:r>
              <a:rPr lang="ja-JP" altLang="ja-JP" sz="2900" b="1" kern="100" dirty="0" smtClean="0">
                <a:latin typeface="ＭＳ 明朝" panose="02020609040205080304" pitchFamily="17" charset="-128"/>
                <a:ea typeface="ＭＳ 明朝" panose="02020609040205080304" pitchFamily="17" charset="-128"/>
                <a:cs typeface="Times New Roman"/>
              </a:rPr>
              <a:t>感覚</a:t>
            </a:r>
            <a:r>
              <a:rPr lang="ja-JP" altLang="en-US" sz="2900" b="1" kern="100" dirty="0" smtClean="0">
                <a:latin typeface="ＭＳ 明朝" panose="02020609040205080304" pitchFamily="17" charset="-128"/>
                <a:ea typeface="ＭＳ 明朝" panose="02020609040205080304" pitchFamily="17" charset="-128"/>
                <a:cs typeface="Times New Roman"/>
              </a:rPr>
              <a:t>は経営的に誤解であるだけでなく、企業の社会的責任</a:t>
            </a:r>
            <a:r>
              <a:rPr lang="en-US" altLang="ja-JP" sz="2900" b="1" kern="100" dirty="0" smtClean="0">
                <a:latin typeface="ＭＳ 明朝" panose="02020609040205080304" pitchFamily="17" charset="-128"/>
                <a:ea typeface="ＭＳ 明朝" panose="02020609040205080304" pitchFamily="17" charset="-128"/>
                <a:cs typeface="Times New Roman"/>
              </a:rPr>
              <a:t>(CSR)</a:t>
            </a:r>
            <a:r>
              <a:rPr lang="ja-JP" altLang="en-US" sz="2900" b="1" kern="100" dirty="0" smtClean="0">
                <a:latin typeface="ＭＳ 明朝" panose="02020609040205080304" pitchFamily="17" charset="-128"/>
                <a:ea typeface="ＭＳ 明朝" panose="02020609040205080304" pitchFamily="17" charset="-128"/>
                <a:cs typeface="Times New Roman"/>
              </a:rPr>
              <a:t>違反と考えるのがスマート社会。政府</a:t>
            </a:r>
            <a:r>
              <a:rPr lang="ja-JP" altLang="ja-JP" sz="2900" b="1" kern="100" dirty="0" smtClean="0">
                <a:latin typeface="ＭＳ 明朝" panose="02020609040205080304" pitchFamily="17" charset="-128"/>
                <a:ea typeface="ＭＳ 明朝" panose="02020609040205080304" pitchFamily="17" charset="-128"/>
                <a:cs typeface="Times New Roman"/>
              </a:rPr>
              <a:t>、</a:t>
            </a:r>
            <a:r>
              <a:rPr lang="ja-JP" altLang="ja-JP" sz="2900" b="1" kern="100" dirty="0">
                <a:latin typeface="ＭＳ 明朝" panose="02020609040205080304" pitchFamily="17" charset="-128"/>
                <a:ea typeface="ＭＳ 明朝" panose="02020609040205080304" pitchFamily="17" charset="-128"/>
                <a:cs typeface="Times New Roman"/>
              </a:rPr>
              <a:t>金融機関、資本</a:t>
            </a:r>
            <a:r>
              <a:rPr lang="ja-JP" altLang="ja-JP" sz="2900" b="1" kern="100" dirty="0" smtClean="0">
                <a:latin typeface="ＭＳ 明朝" panose="02020609040205080304" pitchFamily="17" charset="-128"/>
                <a:ea typeface="ＭＳ 明朝" panose="02020609040205080304" pitchFamily="17" charset="-128"/>
                <a:cs typeface="Times New Roman"/>
              </a:rPr>
              <a:t>市場</a:t>
            </a:r>
            <a:r>
              <a:rPr lang="ja-JP" altLang="ja-JP" sz="2900" b="1" kern="100" dirty="0">
                <a:latin typeface="ＭＳ 明朝" panose="02020609040205080304" pitchFamily="17" charset="-128"/>
                <a:ea typeface="ＭＳ 明朝" panose="02020609040205080304" pitchFamily="17" charset="-128"/>
                <a:cs typeface="Times New Roman"/>
              </a:rPr>
              <a:t>の協力が</a:t>
            </a:r>
            <a:r>
              <a:rPr lang="ja-JP" altLang="ja-JP" sz="2900" b="1" kern="100" dirty="0" smtClean="0">
                <a:latin typeface="ＭＳ 明朝" panose="02020609040205080304" pitchFamily="17" charset="-128"/>
                <a:ea typeface="ＭＳ 明朝" panose="02020609040205080304" pitchFamily="17" charset="-128"/>
                <a:cs typeface="Times New Roman"/>
              </a:rPr>
              <a:t>あれば</a:t>
            </a:r>
            <a:r>
              <a:rPr lang="ja-JP" altLang="en-US" sz="2900" b="1" kern="100" dirty="0" smtClean="0">
                <a:latin typeface="ＭＳ 明朝" panose="02020609040205080304" pitchFamily="17" charset="-128"/>
                <a:ea typeface="ＭＳ 明朝" panose="02020609040205080304" pitchFamily="17" charset="-128"/>
                <a:cs typeface="Times New Roman"/>
              </a:rPr>
              <a:t>誤解の払拭は</a:t>
            </a:r>
            <a:r>
              <a:rPr lang="ja-JP" altLang="ja-JP" sz="2900" b="1" kern="100" dirty="0" smtClean="0">
                <a:latin typeface="ＭＳ 明朝" panose="02020609040205080304" pitchFamily="17" charset="-128"/>
                <a:ea typeface="ＭＳ 明朝" panose="02020609040205080304" pitchFamily="17" charset="-128"/>
                <a:cs typeface="Times New Roman"/>
              </a:rPr>
              <a:t>加速</a:t>
            </a:r>
            <a:r>
              <a:rPr lang="ja-JP" altLang="ja-JP" sz="2900" b="1" kern="100" dirty="0">
                <a:latin typeface="ＭＳ 明朝" panose="02020609040205080304" pitchFamily="17" charset="-128"/>
                <a:ea typeface="ＭＳ 明朝" panose="02020609040205080304" pitchFamily="17" charset="-128"/>
                <a:cs typeface="Times New Roman"/>
              </a:rPr>
              <a:t>する。マイナス金利時代の今</a:t>
            </a:r>
            <a:r>
              <a:rPr lang="ja-JP" altLang="ja-JP" sz="2900" b="1" kern="100" dirty="0" smtClean="0">
                <a:latin typeface="ＭＳ 明朝" panose="02020609040205080304" pitchFamily="17" charset="-128"/>
                <a:ea typeface="ＭＳ 明朝" panose="02020609040205080304" pitchFamily="17" charset="-128"/>
                <a:cs typeface="Times New Roman"/>
              </a:rPr>
              <a:t>が</a:t>
            </a:r>
            <a:r>
              <a:rPr lang="ja-JP" altLang="en-US" sz="2900" b="1" kern="100" dirty="0" smtClean="0">
                <a:latin typeface="ＭＳ 明朝" panose="02020609040205080304" pitchFamily="17" charset="-128"/>
                <a:ea typeface="ＭＳ 明朝" panose="02020609040205080304" pitchFamily="17" charset="-128"/>
                <a:cs typeface="Times New Roman"/>
              </a:rPr>
              <a:t>誤解払拭の好機</a:t>
            </a:r>
            <a:r>
              <a:rPr lang="ja-JP" altLang="en-US" sz="2600" b="1" kern="100" dirty="0" smtClean="0">
                <a:latin typeface="ＭＳ 明朝" panose="02020609040205080304" pitchFamily="17" charset="-128"/>
                <a:ea typeface="ＭＳ 明朝" panose="02020609040205080304" pitchFamily="17" charset="-128"/>
                <a:cs typeface="Times New Roman"/>
              </a:rPr>
              <a:t>。</a:t>
            </a:r>
            <a:endParaRPr lang="ja-JP" altLang="ja-JP" sz="2600" b="1" kern="100" dirty="0">
              <a:latin typeface="ＭＳ 明朝" panose="02020609040205080304" pitchFamily="17" charset="-128"/>
              <a:ea typeface="ＭＳ 明朝" panose="02020609040205080304" pitchFamily="17" charset="-128"/>
              <a:cs typeface="Times New Roman"/>
            </a:endParaRPr>
          </a:p>
          <a:p>
            <a:pPr indent="0" algn="just">
              <a:spcAft>
                <a:spcPts val="0"/>
              </a:spcAft>
              <a:buNone/>
            </a:pPr>
            <a:r>
              <a:rPr lang="en-US" altLang="ja-JP" sz="2600" b="1" kern="100" dirty="0">
                <a:latin typeface="ＭＳ 明朝" panose="02020609040205080304" pitchFamily="17" charset="-128"/>
                <a:ea typeface="ＭＳ 明朝" panose="02020609040205080304" pitchFamily="17" charset="-128"/>
                <a:cs typeface="Times New Roman"/>
              </a:rPr>
              <a:t> </a:t>
            </a:r>
            <a:endParaRPr lang="ja-JP" altLang="ja-JP" sz="2600" b="1" kern="100" dirty="0">
              <a:latin typeface="ＭＳ 明朝" panose="02020609040205080304" pitchFamily="17" charset="-128"/>
              <a:ea typeface="ＭＳ 明朝" panose="02020609040205080304" pitchFamily="17" charset="-128"/>
              <a:cs typeface="Times New Roman"/>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A73E9E65-7232-4A25-85C8-103C65E9586E}" type="slidenum">
              <a:rPr kumimoji="1" lang="ja-JP" altLang="en-US" smtClean="0"/>
              <a:t>16</a:t>
            </a:fld>
            <a:endParaRPr kumimoji="1" lang="ja-JP" altLang="en-US" dirty="0"/>
          </a:p>
        </p:txBody>
      </p:sp>
      <p:pic>
        <p:nvPicPr>
          <p:cNvPr id="5" name="図 4"/>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8208912" cy="2520280"/>
          </a:xfrm>
          <a:prstGeom prst="rect">
            <a:avLst/>
          </a:prstGeom>
          <a:solidFill>
            <a:schemeClr val="accent6">
              <a:lumMod val="20000"/>
              <a:lumOff val="80000"/>
            </a:schemeClr>
          </a:solidFill>
          <a:ln>
            <a:solidFill>
              <a:schemeClr val="bg1"/>
            </a:solidFill>
          </a:ln>
        </p:spPr>
      </p:pic>
      <p:sp>
        <p:nvSpPr>
          <p:cNvPr id="6" name="テキスト ボックス 5"/>
          <p:cNvSpPr txBox="1"/>
          <p:nvPr/>
        </p:nvSpPr>
        <p:spPr>
          <a:xfrm>
            <a:off x="3995936" y="6093296"/>
            <a:ext cx="4968552" cy="369332"/>
          </a:xfrm>
          <a:prstGeom prst="rect">
            <a:avLst/>
          </a:prstGeom>
          <a:solidFill>
            <a:schemeClr val="accent6">
              <a:lumMod val="20000"/>
              <a:lumOff val="80000"/>
            </a:schemeClr>
          </a:solidFill>
        </p:spPr>
        <p:txBody>
          <a:bodyPr wrap="square" rtlCol="0">
            <a:spAutoFit/>
          </a:bodyPr>
          <a:lstStyle/>
          <a:p>
            <a:r>
              <a:rPr kumimoji="1" lang="en-US" altLang="ja-JP" b="1" dirty="0" smtClean="0"/>
              <a:t>4</a:t>
            </a:r>
            <a:r>
              <a:rPr kumimoji="1" lang="ja-JP" altLang="en-US" b="1" dirty="0" smtClean="0"/>
              <a:t>社比較データはいずれも</a:t>
            </a:r>
            <a:r>
              <a:rPr kumimoji="1" lang="en-US" altLang="ja-JP" b="1" dirty="0" smtClean="0"/>
              <a:t>”</a:t>
            </a:r>
            <a:r>
              <a:rPr kumimoji="1" lang="ja-JP" altLang="en-US" b="1" dirty="0" smtClean="0"/>
              <a:t>日経</a:t>
            </a:r>
            <a:r>
              <a:rPr kumimoji="1" lang="en-US" altLang="ja-JP" b="1" dirty="0" smtClean="0"/>
              <a:t>Needs”</a:t>
            </a:r>
            <a:r>
              <a:rPr kumimoji="1" lang="ja-JP" altLang="en-US" b="1" dirty="0" smtClean="0"/>
              <a:t>より編集</a:t>
            </a:r>
            <a:endParaRPr kumimoji="1" lang="ja-JP" altLang="en-US" b="1" dirty="0"/>
          </a:p>
        </p:txBody>
      </p:sp>
    </p:spTree>
    <p:extLst>
      <p:ext uri="{BB962C8B-B14F-4D97-AF65-F5344CB8AC3E}">
        <p14:creationId xmlns:p14="http://schemas.microsoft.com/office/powerpoint/2010/main" val="3226866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247" y="836712"/>
            <a:ext cx="7183113" cy="447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317060" y="5517232"/>
            <a:ext cx="8640960" cy="1200329"/>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b="1" dirty="0">
                <a:solidFill>
                  <a:sysClr val="windowText" lastClr="000000"/>
                </a:solidFill>
              </a:rPr>
              <a:t>ＳＣＣＣとして、</a:t>
            </a:r>
            <a:r>
              <a:rPr lang="ja-JP" altLang="en-US" b="1" dirty="0" smtClean="0">
                <a:solidFill>
                  <a:sysClr val="windowText" lastClr="000000"/>
                </a:solidFill>
              </a:rPr>
              <a:t>買掛金回転日数を</a:t>
            </a:r>
            <a:r>
              <a:rPr lang="ja-JP" altLang="en-US" b="1" dirty="0">
                <a:solidFill>
                  <a:sysClr val="windowText" lastClr="000000"/>
                </a:solidFill>
              </a:rPr>
              <a:t>加算して再評価すると、日産が支払いサイトの延長に依存して社内のモノの流れ</a:t>
            </a:r>
            <a:r>
              <a:rPr lang="ja-JP" altLang="en-US" b="1" dirty="0" smtClean="0">
                <a:solidFill>
                  <a:sysClr val="windowText" lastClr="000000"/>
                </a:solidFill>
              </a:rPr>
              <a:t>がトヨタ</a:t>
            </a:r>
            <a:r>
              <a:rPr lang="ja-JP" altLang="en-US" b="1" dirty="0">
                <a:solidFill>
                  <a:sysClr val="windowText" lastClr="000000"/>
                </a:solidFill>
              </a:rPr>
              <a:t>よりかなり遅いと判明</a:t>
            </a:r>
            <a:r>
              <a:rPr lang="ja-JP" altLang="en-US" b="1" dirty="0" smtClean="0">
                <a:solidFill>
                  <a:sysClr val="windowText" lastClr="000000"/>
                </a:solidFill>
              </a:rPr>
              <a:t>。</a:t>
            </a:r>
            <a:r>
              <a:rPr lang="ja-JP" altLang="en-US" dirty="0">
                <a:latin typeface="ＭＳ 明朝" panose="02020609040205080304" pitchFamily="17" charset="-128"/>
                <a:ea typeface="ＭＳ 明朝" panose="02020609040205080304" pitchFamily="17" charset="-128"/>
              </a:rPr>
              <a:t>下請けいじめが一番小さく、在庫回転日数最少のトヨタ</a:t>
            </a:r>
            <a:r>
              <a:rPr lang="ja-JP" altLang="en-US" dirty="0" smtClean="0">
                <a:latin typeface="ＭＳ 明朝" panose="02020609040205080304" pitchFamily="17" charset="-128"/>
                <a:ea typeface="ＭＳ 明朝" panose="02020609040205080304" pitchFamily="17" charset="-128"/>
              </a:rPr>
              <a:t>が</a:t>
            </a:r>
            <a:r>
              <a:rPr lang="en-US" altLang="ja-JP" dirty="0" smtClean="0">
                <a:latin typeface="ＭＳ 明朝" panose="02020609040205080304" pitchFamily="17" charset="-128"/>
                <a:ea typeface="ＭＳ 明朝" panose="02020609040205080304" pitchFamily="17" charset="-128"/>
              </a:rPr>
              <a:t>SCCC</a:t>
            </a:r>
            <a:r>
              <a:rPr lang="ja-JP" altLang="en-US" dirty="0" smtClean="0">
                <a:latin typeface="ＭＳ 明朝" panose="02020609040205080304" pitchFamily="17" charset="-128"/>
                <a:ea typeface="ＭＳ 明朝" panose="02020609040205080304" pitchFamily="17" charset="-128"/>
              </a:rPr>
              <a:t>のトップ。</a:t>
            </a:r>
            <a:r>
              <a:rPr lang="en-US" altLang="ja-JP" b="1" dirty="0" smtClean="0">
                <a:solidFill>
                  <a:sysClr val="windowText" lastClr="000000"/>
                </a:solidFill>
              </a:rPr>
              <a:t>SCCC</a:t>
            </a:r>
            <a:r>
              <a:rPr lang="ja-JP" altLang="en-US" b="1" dirty="0" smtClean="0">
                <a:solidFill>
                  <a:sysClr val="windowText" lastClr="000000"/>
                </a:solidFill>
              </a:rPr>
              <a:t>なら競争力</a:t>
            </a:r>
            <a:r>
              <a:rPr lang="ja-JP" altLang="en-US" b="1" dirty="0">
                <a:solidFill>
                  <a:sysClr val="windowText" lastClr="000000"/>
                </a:solidFill>
              </a:rPr>
              <a:t>やマクロ経済（民間資金循環</a:t>
            </a:r>
            <a:r>
              <a:rPr lang="ja-JP" altLang="en-US" b="1" dirty="0" smtClean="0">
                <a:solidFill>
                  <a:sysClr val="windowText" lastClr="000000"/>
                </a:solidFill>
              </a:rPr>
              <a:t>）に</a:t>
            </a:r>
            <a:r>
              <a:rPr lang="ja-JP" altLang="en-US" b="1" dirty="0">
                <a:solidFill>
                  <a:sysClr val="windowText" lastClr="000000"/>
                </a:solidFill>
              </a:rPr>
              <a:t>も貢献する</a:t>
            </a:r>
            <a:r>
              <a:rPr lang="ja-JP" altLang="ja-JP" b="1" dirty="0" smtClean="0">
                <a:solidFill>
                  <a:sysClr val="windowText" lastClr="000000"/>
                </a:solidFill>
              </a:rPr>
              <a:t>測度</a:t>
            </a:r>
            <a:r>
              <a:rPr lang="ja-JP" altLang="en-US" b="1" dirty="0" smtClean="0">
                <a:solidFill>
                  <a:sysClr val="windowText" lastClr="000000"/>
                </a:solidFill>
              </a:rPr>
              <a:t>となる。システムとしては、瞬間</a:t>
            </a:r>
            <a:r>
              <a:rPr lang="en-US" altLang="ja-JP" b="1" dirty="0" smtClean="0">
                <a:solidFill>
                  <a:sysClr val="windowText" lastClr="000000"/>
                </a:solidFill>
              </a:rPr>
              <a:t>B/S</a:t>
            </a:r>
            <a:r>
              <a:rPr lang="ja-JP" altLang="en-US" b="1" dirty="0" smtClean="0">
                <a:solidFill>
                  <a:sysClr val="windowText" lastClr="000000"/>
                </a:solidFill>
              </a:rPr>
              <a:t>から</a:t>
            </a:r>
            <a:r>
              <a:rPr lang="en-US" altLang="ja-JP" b="1" dirty="0" smtClean="0">
                <a:solidFill>
                  <a:sysClr val="windowText" lastClr="000000"/>
                </a:solidFill>
              </a:rPr>
              <a:t>SCCC</a:t>
            </a:r>
            <a:r>
              <a:rPr lang="ja-JP" altLang="en-US" b="1" dirty="0" smtClean="0">
                <a:solidFill>
                  <a:sysClr val="windowText" lastClr="000000"/>
                </a:solidFill>
              </a:rPr>
              <a:t>値を日々更新する。</a:t>
            </a:r>
            <a:endParaRPr kumimoji="1" lang="ja-JP" altLang="en-US" dirty="0"/>
          </a:p>
        </p:txBody>
      </p:sp>
      <p:sp>
        <p:nvSpPr>
          <p:cNvPr id="4" name="テキスト ボックス 1"/>
          <p:cNvSpPr txBox="1"/>
          <p:nvPr/>
        </p:nvSpPr>
        <p:spPr>
          <a:xfrm>
            <a:off x="2987824" y="210749"/>
            <a:ext cx="5328591" cy="576064"/>
          </a:xfrm>
          <a:prstGeom prst="rect">
            <a:avLst/>
          </a:prstGeom>
          <a:solidFill>
            <a:srgbClr val="ACD9F0"/>
          </a:solidFill>
          <a:ln>
            <a:solidFill>
              <a:sysClr val="windowText" lastClr="00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a:t>金の流れ</a:t>
            </a:r>
            <a:r>
              <a:rPr lang="en-US" altLang="ja-JP" sz="1600" b="1" dirty="0"/>
              <a:t> </a:t>
            </a:r>
            <a:r>
              <a:rPr lang="ja-JP" altLang="en-US" sz="1600" b="1" dirty="0"/>
              <a:t>：</a:t>
            </a:r>
            <a:r>
              <a:rPr lang="ja-JP" altLang="en-US" sz="1600" b="1" dirty="0">
                <a:solidFill>
                  <a:srgbClr val="FF0000"/>
                </a:solidFill>
              </a:rPr>
              <a:t>　</a:t>
            </a:r>
            <a:r>
              <a:rPr lang="en-US" altLang="ja-JP" sz="1600" b="1" dirty="0">
                <a:solidFill>
                  <a:srgbClr val="FF0000"/>
                </a:solidFill>
              </a:rPr>
              <a:t>SCCC</a:t>
            </a:r>
            <a:r>
              <a:rPr lang="ja-JP" altLang="en-US" sz="1600" b="1" dirty="0">
                <a:solidFill>
                  <a:srgbClr val="FF0000"/>
                </a:solidFill>
              </a:rPr>
              <a:t>（サプライチエーン現金循環化日数</a:t>
            </a:r>
            <a:r>
              <a:rPr lang="en-US" altLang="ja-JP" sz="1600" b="1" dirty="0">
                <a:solidFill>
                  <a:srgbClr val="FF0000"/>
                </a:solidFill>
              </a:rPr>
              <a:t>)</a:t>
            </a:r>
            <a:r>
              <a:rPr lang="ja-JP" altLang="en-US" sz="1600" b="1" dirty="0">
                <a:solidFill>
                  <a:srgbClr val="FF0000"/>
                </a:solidFill>
              </a:rPr>
              <a:t>）</a:t>
            </a:r>
            <a:endParaRPr lang="en-US" altLang="ja-JP" sz="1600" b="1" dirty="0">
              <a:solidFill>
                <a:srgbClr val="FF0000"/>
              </a:solidFill>
            </a:endParaRPr>
          </a:p>
          <a:p>
            <a:r>
              <a:rPr lang="en-US" altLang="ja-JP" sz="1600" b="1" dirty="0"/>
              <a:t>=</a:t>
            </a:r>
            <a:r>
              <a:rPr lang="ja-JP" altLang="en-US" sz="1600" b="1" dirty="0"/>
              <a:t>　在庫回転日数＋売掛金回転日数</a:t>
            </a:r>
            <a:r>
              <a:rPr lang="ja-JP" altLang="en-US" sz="1600" b="1" dirty="0">
                <a:solidFill>
                  <a:srgbClr val="FF0000"/>
                </a:solidFill>
              </a:rPr>
              <a:t>＋買掛金回転日数</a:t>
            </a:r>
            <a:r>
              <a:rPr lang="en-US" altLang="ja-JP" sz="1600" b="1" dirty="0">
                <a:solidFill>
                  <a:srgbClr val="FF0000"/>
                </a:solidFill>
              </a:rPr>
              <a:t> </a:t>
            </a:r>
          </a:p>
          <a:p>
            <a:endParaRPr lang="ja-JP" altLang="en-US" sz="1100" b="1" dirty="0">
              <a:solidFill>
                <a:srgbClr val="FF0000"/>
              </a:solidFill>
            </a:endParaRPr>
          </a:p>
        </p:txBody>
      </p:sp>
      <p:sp>
        <p:nvSpPr>
          <p:cNvPr id="5" name="円/楕円 4"/>
          <p:cNvSpPr/>
          <p:nvPr/>
        </p:nvSpPr>
        <p:spPr>
          <a:xfrm>
            <a:off x="72008" y="188640"/>
            <a:ext cx="2555776" cy="7200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SCCC</a:t>
            </a:r>
            <a:r>
              <a:rPr kumimoji="1" lang="ja-JP" altLang="en-US" b="1" dirty="0" smtClean="0">
                <a:solidFill>
                  <a:schemeClr val="tx1"/>
                </a:solidFill>
              </a:rPr>
              <a:t>で鮮明</a:t>
            </a:r>
            <a:endParaRPr kumimoji="1" lang="en-US" altLang="ja-JP" b="1" dirty="0" smtClean="0">
              <a:solidFill>
                <a:schemeClr val="tx1"/>
              </a:solidFill>
            </a:endParaRPr>
          </a:p>
          <a:p>
            <a:pPr algn="ctr"/>
            <a:r>
              <a:rPr kumimoji="1" lang="ja-JP" altLang="en-US" b="1" dirty="0" smtClean="0">
                <a:solidFill>
                  <a:schemeClr val="tx1"/>
                </a:solidFill>
              </a:rPr>
              <a:t>物と金の流れ</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A73E9E65-7232-4A25-85C8-103C65E9586E}" type="slidenum">
              <a:rPr kumimoji="1" lang="ja-JP" altLang="en-US" smtClean="0"/>
              <a:t>17</a:t>
            </a:fld>
            <a:endParaRPr kumimoji="1" lang="ja-JP" altLang="en-US" dirty="0"/>
          </a:p>
        </p:txBody>
      </p:sp>
    </p:spTree>
    <p:extLst>
      <p:ext uri="{BB962C8B-B14F-4D97-AF65-F5344CB8AC3E}">
        <p14:creationId xmlns:p14="http://schemas.microsoft.com/office/powerpoint/2010/main" val="253346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31640" y="260648"/>
            <a:ext cx="6840760" cy="778098"/>
          </a:xfrm>
          <a:solidFill>
            <a:schemeClr val="accent5">
              <a:lumMod val="20000"/>
              <a:lumOff val="80000"/>
            </a:schemeClr>
          </a:solidFill>
          <a:ln>
            <a:solidFill>
              <a:schemeClr val="tx1"/>
            </a:solidFill>
          </a:ln>
        </p:spPr>
        <p:txBody>
          <a:bodyPr>
            <a:normAutofit fontScale="90000"/>
          </a:bodyPr>
          <a:lstStyle/>
          <a:p>
            <a:r>
              <a:rPr lang="ja-JP" altLang="en-US" sz="2800" b="1" dirty="0" smtClean="0"/>
              <a:t>日本ものづくりのアキレス腱：</a:t>
            </a:r>
            <a:r>
              <a:rPr lang="ja-JP" altLang="ja-JP" sz="2800" b="1" dirty="0" smtClean="0"/>
              <a:t>調達</a:t>
            </a:r>
            <a:r>
              <a:rPr lang="ja-JP" altLang="ja-JP" sz="2800" b="1" dirty="0"/>
              <a:t>の「月次決済</a:t>
            </a:r>
            <a:r>
              <a:rPr lang="ja-JP" altLang="ja-JP" sz="2800" b="1" dirty="0" smtClean="0"/>
              <a:t>」</a:t>
            </a:r>
            <a:endParaRPr kumimoji="1" lang="ja-JP" altLang="en-US" sz="2800" dirty="0"/>
          </a:p>
        </p:txBody>
      </p:sp>
      <p:sp>
        <p:nvSpPr>
          <p:cNvPr id="3" name="コンテンツ プレースホルダー 2"/>
          <p:cNvSpPr>
            <a:spLocks noGrp="1"/>
          </p:cNvSpPr>
          <p:nvPr>
            <p:ph idx="1"/>
          </p:nvPr>
        </p:nvSpPr>
        <p:spPr>
          <a:xfrm>
            <a:off x="539552" y="1196752"/>
            <a:ext cx="8424936" cy="5544616"/>
          </a:xfrm>
          <a:solidFill>
            <a:schemeClr val="accent6">
              <a:lumMod val="20000"/>
              <a:lumOff val="80000"/>
            </a:schemeClr>
          </a:solidFill>
          <a:ln>
            <a:solidFill>
              <a:schemeClr val="tx1"/>
            </a:solidFill>
          </a:ln>
        </p:spPr>
        <p:txBody>
          <a:bodyPr>
            <a:noAutofit/>
          </a:bodyPr>
          <a:lstStyle/>
          <a:p>
            <a:pPr marL="0" indent="0">
              <a:buNone/>
            </a:pPr>
            <a:r>
              <a:rPr lang="ja-JP" altLang="en-US" sz="2000" b="1" dirty="0" smtClean="0"/>
              <a:t>〇</a:t>
            </a:r>
            <a:r>
              <a:rPr lang="ja-JP" altLang="ja-JP" sz="2000" b="1" dirty="0"/>
              <a:t>日本の上場企業</a:t>
            </a:r>
            <a:r>
              <a:rPr lang="en-US" altLang="ja-JP" sz="2000" b="1" dirty="0"/>
              <a:t>100</a:t>
            </a:r>
            <a:r>
              <a:rPr lang="ja-JP" altLang="ja-JP" sz="2000" b="1" dirty="0"/>
              <a:t>社平均での金の流れ</a:t>
            </a:r>
            <a:r>
              <a:rPr lang="ja-JP" altLang="en-US" sz="2000" b="1" dirty="0"/>
              <a:t>る</a:t>
            </a:r>
            <a:r>
              <a:rPr lang="en-US" altLang="ja-JP" sz="2000" b="1" dirty="0"/>
              <a:t> </a:t>
            </a:r>
            <a:r>
              <a:rPr lang="ja-JP" altLang="ja-JP" sz="2000" b="1" dirty="0"/>
              <a:t>速度</a:t>
            </a:r>
            <a:r>
              <a:rPr lang="en-US" altLang="ja-JP" sz="2000" b="1" dirty="0"/>
              <a:t>, </a:t>
            </a:r>
            <a:r>
              <a:rPr lang="ja-JP" altLang="en-US" sz="2000" b="1" dirty="0"/>
              <a:t>現金</a:t>
            </a:r>
            <a:r>
              <a:rPr lang="ja-JP" altLang="en-US" sz="2000" b="1" dirty="0" smtClean="0"/>
              <a:t>循環化</a:t>
            </a:r>
            <a:r>
              <a:rPr lang="ja-JP" altLang="en-US" sz="2000" b="1" dirty="0"/>
              <a:t>日数</a:t>
            </a:r>
            <a:r>
              <a:rPr lang="ja-JP" altLang="ja-JP" sz="2000" b="1" dirty="0"/>
              <a:t>（</a:t>
            </a:r>
            <a:r>
              <a:rPr lang="en-US" altLang="ja-JP" sz="2000" b="1" dirty="0"/>
              <a:t>63</a:t>
            </a:r>
            <a:r>
              <a:rPr lang="ja-JP" altLang="ja-JP" sz="2000" b="1" dirty="0"/>
              <a:t>日</a:t>
            </a:r>
            <a:r>
              <a:rPr lang="ja-JP" altLang="ja-JP" sz="2000" b="1" dirty="0" smtClean="0"/>
              <a:t>）</a:t>
            </a:r>
            <a:r>
              <a:rPr lang="ja-JP" altLang="en-US" sz="2000" b="1" dirty="0" smtClean="0"/>
              <a:t>　</a:t>
            </a:r>
            <a:endParaRPr lang="en-US" altLang="ja-JP" sz="2000" b="1" dirty="0" smtClean="0"/>
          </a:p>
          <a:p>
            <a:pPr marL="0" indent="0">
              <a:buNone/>
            </a:pPr>
            <a:r>
              <a:rPr lang="ja-JP" altLang="en-US" sz="2000" b="1" dirty="0"/>
              <a:t>　</a:t>
            </a:r>
            <a:r>
              <a:rPr lang="ja-JP" altLang="en-US" sz="2000" b="1" dirty="0" smtClean="0"/>
              <a:t>　</a:t>
            </a:r>
            <a:r>
              <a:rPr lang="ja-JP" altLang="ja-JP" sz="2000" b="1" dirty="0" smtClean="0"/>
              <a:t>は</a:t>
            </a:r>
            <a:r>
              <a:rPr lang="ja-JP" altLang="ja-JP" sz="2000" b="1" dirty="0"/>
              <a:t>米国の上場</a:t>
            </a:r>
            <a:r>
              <a:rPr lang="en-US" altLang="ja-JP" sz="2000" b="1" dirty="0"/>
              <a:t> </a:t>
            </a:r>
            <a:r>
              <a:rPr lang="ja-JP" altLang="ja-JP" sz="2000" b="1" dirty="0"/>
              <a:t>企業</a:t>
            </a:r>
            <a:r>
              <a:rPr lang="en-US" altLang="ja-JP" sz="2000" b="1" dirty="0"/>
              <a:t>(45</a:t>
            </a:r>
            <a:r>
              <a:rPr lang="ja-JP" altLang="ja-JP" sz="2000" b="1" dirty="0"/>
              <a:t>日</a:t>
            </a:r>
            <a:r>
              <a:rPr lang="en-US" altLang="ja-JP" sz="2000" b="1" dirty="0"/>
              <a:t>)</a:t>
            </a:r>
            <a:r>
              <a:rPr lang="ja-JP" altLang="ja-JP" sz="2000" b="1" dirty="0"/>
              <a:t>に約</a:t>
            </a:r>
            <a:r>
              <a:rPr lang="en-US" altLang="ja-JP" sz="2000" b="1" dirty="0"/>
              <a:t>20</a:t>
            </a:r>
            <a:r>
              <a:rPr lang="ja-JP" altLang="ja-JP" sz="2000" b="1" dirty="0"/>
              <a:t>日負けて</a:t>
            </a:r>
            <a:r>
              <a:rPr lang="ja-JP" altLang="ja-JP" sz="2000" b="1" dirty="0" smtClean="0"/>
              <a:t>いる。</a:t>
            </a:r>
            <a:endParaRPr lang="en-US" altLang="ja-JP" sz="2000" b="1" dirty="0" smtClean="0"/>
          </a:p>
          <a:p>
            <a:pPr marL="0" indent="0">
              <a:buNone/>
            </a:pPr>
            <a:r>
              <a:rPr lang="ja-JP" altLang="en-US" sz="2000" b="1" dirty="0"/>
              <a:t>　</a:t>
            </a:r>
            <a:r>
              <a:rPr lang="ja-JP" altLang="en-US" sz="2000" b="1" dirty="0" smtClean="0"/>
              <a:t>　（</a:t>
            </a:r>
            <a:r>
              <a:rPr lang="ja-JP" altLang="ja-JP" sz="2000" dirty="0"/>
              <a:t>国連</a:t>
            </a:r>
            <a:r>
              <a:rPr lang="en-US" altLang="ja-JP" sz="2000" dirty="0"/>
              <a:t>CEFACT </a:t>
            </a:r>
            <a:r>
              <a:rPr lang="ja-JP" altLang="ja-JP" sz="2000" dirty="0"/>
              <a:t>日本委員会</a:t>
            </a:r>
            <a:r>
              <a:rPr lang="ja-JP" altLang="en-US" sz="2000" dirty="0"/>
              <a:t>データ）</a:t>
            </a:r>
            <a:endParaRPr lang="en-US" altLang="ja-JP" sz="2000" dirty="0"/>
          </a:p>
          <a:p>
            <a:pPr marL="0" indent="0">
              <a:buNone/>
            </a:pPr>
            <a:r>
              <a:rPr lang="ja-JP" altLang="en-US" sz="2000" b="1" dirty="0"/>
              <a:t>〇</a:t>
            </a:r>
            <a:r>
              <a:rPr lang="ja-JP" altLang="ja-JP" sz="2000" b="1" dirty="0" smtClean="0"/>
              <a:t>米国</a:t>
            </a:r>
            <a:r>
              <a:rPr lang="ja-JP" altLang="ja-JP" sz="2000" b="1" dirty="0"/>
              <a:t>は </a:t>
            </a:r>
            <a:r>
              <a:rPr lang="ja-JP" altLang="en-US" sz="2000" b="1" dirty="0" smtClean="0"/>
              <a:t>「</a:t>
            </a:r>
            <a:r>
              <a:rPr lang="ja-JP" altLang="ja-JP" sz="2000" b="1" dirty="0" smtClean="0"/>
              <a:t>週</a:t>
            </a:r>
            <a:r>
              <a:rPr lang="ja-JP" altLang="ja-JP" sz="2000" b="1" dirty="0"/>
              <a:t>次</a:t>
            </a:r>
            <a:r>
              <a:rPr lang="ja-JP" altLang="ja-JP" sz="2000" b="1" dirty="0" smtClean="0"/>
              <a:t>決済</a:t>
            </a:r>
            <a:r>
              <a:rPr lang="ja-JP" altLang="en-US" sz="2000" b="1" dirty="0" smtClean="0"/>
              <a:t>」</a:t>
            </a:r>
            <a:r>
              <a:rPr lang="ja-JP" altLang="ja-JP" sz="2000" b="1" dirty="0" smtClean="0"/>
              <a:t>で</a:t>
            </a:r>
            <a:r>
              <a:rPr lang="ja-JP" altLang="ja-JP" sz="2000" b="1" dirty="0"/>
              <a:t>、日本のプル生産に学んだ「</a:t>
            </a:r>
            <a:r>
              <a:rPr lang="ja-JP" altLang="ja-JP" sz="2000" b="1" dirty="0" smtClean="0"/>
              <a:t>リーンア</a:t>
            </a:r>
            <a:r>
              <a:rPr lang="ja-JP" altLang="en-US" sz="2000" b="1" dirty="0" smtClean="0"/>
              <a:t>　</a:t>
            </a:r>
            <a:r>
              <a:rPr lang="ja-JP" altLang="ja-JP" sz="2000" b="1" dirty="0" smtClean="0"/>
              <a:t>カウンテイン</a:t>
            </a:r>
            <a:r>
              <a:rPr lang="ja-JP" altLang="en-US" sz="2000" b="1" dirty="0" smtClean="0"/>
              <a:t>　</a:t>
            </a:r>
            <a:endParaRPr lang="en-US" altLang="ja-JP" sz="2000" b="1" dirty="0" smtClean="0"/>
          </a:p>
          <a:p>
            <a:pPr marL="0" indent="0">
              <a:buNone/>
            </a:pPr>
            <a:r>
              <a:rPr lang="ja-JP" altLang="en-US" sz="2000" b="1" dirty="0"/>
              <a:t>　</a:t>
            </a:r>
            <a:r>
              <a:rPr lang="ja-JP" altLang="en-US" sz="2000" b="1" dirty="0" smtClean="0"/>
              <a:t>　</a:t>
            </a:r>
            <a:r>
              <a:rPr lang="ja-JP" altLang="ja-JP" sz="2000" b="1" dirty="0" smtClean="0"/>
              <a:t>グ</a:t>
            </a:r>
            <a:r>
              <a:rPr lang="ja-JP" altLang="ja-JP" sz="2000" b="1" dirty="0"/>
              <a:t>」では、当日完成品目の代金は自動的に</a:t>
            </a:r>
            <a:r>
              <a:rPr lang="ja-JP" altLang="ja-JP" sz="2000" b="1" dirty="0" smtClean="0"/>
              <a:t>当日支払う</a:t>
            </a:r>
            <a:r>
              <a:rPr lang="ja-JP" altLang="en-US" sz="2000" b="1" dirty="0" smtClean="0"/>
              <a:t>ことによる、決済</a:t>
            </a:r>
            <a:endParaRPr lang="en-US" altLang="ja-JP" sz="2000" b="1" dirty="0" smtClean="0"/>
          </a:p>
          <a:p>
            <a:pPr marL="0" indent="0">
              <a:buNone/>
            </a:pPr>
            <a:r>
              <a:rPr lang="ja-JP" altLang="en-US" sz="2000" b="1" dirty="0"/>
              <a:t>　</a:t>
            </a:r>
            <a:r>
              <a:rPr lang="ja-JP" altLang="en-US" sz="2000" b="1" dirty="0" smtClean="0"/>
              <a:t>　事務の簡素化、平準化まで説く。</a:t>
            </a:r>
            <a:r>
              <a:rPr lang="ja-JP" altLang="en-US" sz="1800" b="1" dirty="0" smtClean="0">
                <a:latin typeface="Times New Roman" panose="02020603050405020304" pitchFamily="18" charset="0"/>
                <a:cs typeface="Times New Roman" panose="02020603050405020304" pitchFamily="18" charset="0"/>
              </a:rPr>
              <a:t>（</a:t>
            </a:r>
            <a:r>
              <a:rPr lang="en-US" altLang="ja-JP" sz="1800" b="1" dirty="0" smtClean="0">
                <a:latin typeface="Times New Roman" panose="02020603050405020304" pitchFamily="18" charset="0"/>
                <a:cs typeface="Times New Roman" panose="02020603050405020304" pitchFamily="18" charset="0"/>
              </a:rPr>
              <a:t>Brian. M &amp; Bruce, B(2004) </a:t>
            </a:r>
            <a:r>
              <a:rPr lang="ja-JP" altLang="en-US" sz="1800" b="1" dirty="0" smtClean="0">
                <a:latin typeface="Times New Roman" panose="02020603050405020304" pitchFamily="18" charset="0"/>
                <a:cs typeface="Times New Roman" panose="02020603050405020304" pitchFamily="18" charset="0"/>
              </a:rPr>
              <a:t> </a:t>
            </a:r>
            <a:r>
              <a:rPr lang="en-US" altLang="ja-JP" sz="1800" b="1" dirty="0" smtClean="0">
                <a:latin typeface="Times New Roman" panose="02020603050405020304" pitchFamily="18" charset="0"/>
                <a:cs typeface="Times New Roman" panose="02020603050405020304" pitchFamily="18" charset="0"/>
              </a:rPr>
              <a:t>)</a:t>
            </a:r>
          </a:p>
          <a:p>
            <a:pPr marL="0" indent="0">
              <a:buNone/>
            </a:pPr>
            <a:r>
              <a:rPr lang="ja-JP" altLang="en-US" sz="2000" b="1" dirty="0"/>
              <a:t>　</a:t>
            </a:r>
            <a:endParaRPr lang="en-US" altLang="ja-JP" sz="2000" b="1" dirty="0" smtClean="0"/>
          </a:p>
          <a:p>
            <a:pPr marL="0" indent="0">
              <a:buNone/>
            </a:pPr>
            <a:r>
              <a:rPr lang="ja-JP" altLang="en-US" sz="2000" b="1" dirty="0" smtClean="0"/>
              <a:t>〇　元請</a:t>
            </a:r>
            <a:r>
              <a:rPr lang="ja-JP" altLang="en-US" sz="2000" b="1" dirty="0"/>
              <a:t>が下請けに対する月次決済</a:t>
            </a:r>
            <a:r>
              <a:rPr lang="ja-JP" altLang="en-US" sz="2000" b="1" dirty="0" smtClean="0"/>
              <a:t>を</a:t>
            </a:r>
            <a:r>
              <a:rPr lang="ja-JP" altLang="en-US" sz="2000" b="1" dirty="0"/>
              <a:t>企業</a:t>
            </a:r>
            <a:r>
              <a:rPr lang="ja-JP" altLang="en-US" sz="2000" b="1" dirty="0" smtClean="0"/>
              <a:t>の社会的責任</a:t>
            </a:r>
            <a:r>
              <a:rPr lang="en-US" altLang="ja-JP" sz="2000" b="1" dirty="0" smtClean="0"/>
              <a:t>(C</a:t>
            </a:r>
            <a:r>
              <a:rPr lang="ja-JP" altLang="en-US" sz="2000" b="1" dirty="0" smtClean="0"/>
              <a:t>ＳＲ</a:t>
            </a:r>
            <a:r>
              <a:rPr lang="en-US" altLang="ja-JP" sz="2000" b="1" dirty="0" smtClean="0"/>
              <a:t>)</a:t>
            </a:r>
            <a:r>
              <a:rPr lang="ja-JP" altLang="en-US" sz="2000" b="1" dirty="0" smtClean="0"/>
              <a:t>として「恥</a:t>
            </a:r>
            <a:endParaRPr lang="en-US" altLang="ja-JP" sz="2000" b="1" dirty="0" smtClean="0"/>
          </a:p>
          <a:p>
            <a:pPr marL="0" indent="0">
              <a:buNone/>
            </a:pPr>
            <a:r>
              <a:rPr lang="en-US" altLang="ja-JP" sz="2000" b="1" dirty="0"/>
              <a:t> </a:t>
            </a:r>
            <a:r>
              <a:rPr lang="en-US" altLang="ja-JP" sz="2000" b="1" dirty="0" smtClean="0"/>
              <a:t>     </a:t>
            </a:r>
            <a:r>
              <a:rPr lang="ja-JP" altLang="en-US" sz="2000" b="1" dirty="0" smtClean="0"/>
              <a:t>ずかしい行為」と認識させる政策誘導は、</a:t>
            </a:r>
            <a:r>
              <a:rPr lang="en-US" altLang="ja-JP" sz="2000" b="1" dirty="0" smtClean="0"/>
              <a:t>  </a:t>
            </a:r>
            <a:r>
              <a:rPr lang="ja-JP" altLang="en-US" sz="2000" b="1" dirty="0" smtClean="0"/>
              <a:t>わ</a:t>
            </a:r>
            <a:r>
              <a:rPr lang="ja-JP" altLang="ja-JP" sz="2000" b="1" dirty="0" smtClean="0"/>
              <a:t>が</a:t>
            </a:r>
            <a:r>
              <a:rPr lang="en-US" altLang="ja-JP" sz="2000" b="1" dirty="0" smtClean="0"/>
              <a:t> </a:t>
            </a:r>
            <a:r>
              <a:rPr lang="ja-JP" altLang="ja-JP" sz="2000" b="1" dirty="0" smtClean="0"/>
              <a:t>国</a:t>
            </a:r>
            <a:r>
              <a:rPr lang="ja-JP" altLang="en-US" sz="2000" b="1" dirty="0" smtClean="0"/>
              <a:t>企業の</a:t>
            </a:r>
            <a:r>
              <a:rPr lang="en-US" altLang="ja-JP" sz="2000" b="1" dirty="0" smtClean="0"/>
              <a:t>   99%</a:t>
            </a:r>
            <a:r>
              <a:rPr lang="ja-JP" altLang="en-US" sz="2000" b="1" dirty="0" smtClean="0"/>
              <a:t>を占める </a:t>
            </a:r>
            <a:endParaRPr lang="en-US" altLang="ja-JP" sz="2000" b="1" dirty="0" smtClean="0"/>
          </a:p>
          <a:p>
            <a:pPr marL="0" indent="0">
              <a:buNone/>
            </a:pPr>
            <a:r>
              <a:rPr lang="en-US" altLang="ja-JP" sz="2000" b="1" dirty="0"/>
              <a:t> </a:t>
            </a:r>
            <a:r>
              <a:rPr lang="en-US" altLang="ja-JP" sz="2000" b="1" dirty="0" smtClean="0"/>
              <a:t>     </a:t>
            </a:r>
            <a:r>
              <a:rPr lang="ja-JP" altLang="en-US" sz="2000" b="1" dirty="0" smtClean="0"/>
              <a:t>中小企業、小規模企業への資金循環と製造業のイノベーションを</a:t>
            </a:r>
            <a:r>
              <a:rPr lang="ja-JP" altLang="en-US" sz="2000" b="1" dirty="0" err="1" smtClean="0"/>
              <a:t>促進す</a:t>
            </a:r>
            <a:endParaRPr lang="en-US" altLang="ja-JP" sz="2000" b="1" dirty="0" smtClean="0"/>
          </a:p>
          <a:p>
            <a:pPr marL="0" indent="0">
              <a:buNone/>
            </a:pPr>
            <a:r>
              <a:rPr lang="en-US" altLang="ja-JP" sz="2000" b="1" dirty="0"/>
              <a:t> </a:t>
            </a:r>
            <a:r>
              <a:rPr lang="en-US" altLang="ja-JP" sz="2000" b="1" dirty="0" smtClean="0"/>
              <a:t>    </a:t>
            </a:r>
            <a:r>
              <a:rPr lang="ja-JP" altLang="en-US" sz="2000" b="1" dirty="0" smtClean="0"/>
              <a:t>るうえで有効なマクロ経済</a:t>
            </a:r>
            <a:r>
              <a:rPr lang="en-US" altLang="ja-JP" sz="2000" b="1" dirty="0" smtClean="0"/>
              <a:t> </a:t>
            </a:r>
            <a:r>
              <a:rPr lang="ja-JP" altLang="en-US" sz="2000" b="1" dirty="0" smtClean="0"/>
              <a:t>支援策となる。</a:t>
            </a:r>
            <a:endParaRPr lang="en-US" altLang="ja-JP" sz="2000" b="1" dirty="0" smtClean="0"/>
          </a:p>
          <a:p>
            <a:pPr marL="0" indent="0">
              <a:buNone/>
            </a:pPr>
            <a:r>
              <a:rPr lang="en-US" altLang="ja-JP" sz="2000" b="1" dirty="0" smtClean="0"/>
              <a:t>   </a:t>
            </a:r>
          </a:p>
          <a:p>
            <a:pPr marL="0" indent="0">
              <a:buNone/>
            </a:pPr>
            <a:r>
              <a:rPr lang="ja-JP" altLang="en-US" sz="2000" b="1" dirty="0" smtClean="0"/>
              <a:t>◎  </a:t>
            </a:r>
            <a:r>
              <a:rPr lang="en-US" altLang="ja-JP" sz="2000" b="1" dirty="0" smtClean="0"/>
              <a:t>IoT</a:t>
            </a:r>
            <a:r>
              <a:rPr lang="ja-JP" altLang="en-US" sz="2000" b="1" dirty="0" smtClean="0"/>
              <a:t>で</a:t>
            </a:r>
            <a:r>
              <a:rPr lang="ja-JP" altLang="ja-JP" sz="2000" b="1" dirty="0" smtClean="0"/>
              <a:t>物</a:t>
            </a:r>
            <a:r>
              <a:rPr lang="ja-JP" altLang="ja-JP" sz="2000" b="1" dirty="0"/>
              <a:t>の流れと</a:t>
            </a:r>
            <a:r>
              <a:rPr lang="ja-JP" altLang="ja-JP" sz="2000" b="1" dirty="0" smtClean="0"/>
              <a:t>一体化</a:t>
            </a:r>
            <a:r>
              <a:rPr lang="ja-JP" altLang="en-US" sz="2000" b="1" dirty="0" smtClean="0"/>
              <a:t>すれば、</a:t>
            </a:r>
            <a:r>
              <a:rPr lang="ja-JP" altLang="ja-JP" sz="2000" b="1" dirty="0" smtClean="0">
                <a:solidFill>
                  <a:srgbClr val="FF0000"/>
                </a:solidFill>
              </a:rPr>
              <a:t>金</a:t>
            </a:r>
            <a:r>
              <a:rPr lang="ja-JP" altLang="ja-JP" sz="2000" b="1" dirty="0">
                <a:solidFill>
                  <a:srgbClr val="FF0000"/>
                </a:solidFill>
              </a:rPr>
              <a:t>の</a:t>
            </a:r>
            <a:r>
              <a:rPr lang="ja-JP" altLang="ja-JP" sz="2000" b="1" dirty="0" smtClean="0">
                <a:solidFill>
                  <a:srgbClr val="FF0000"/>
                </a:solidFill>
              </a:rPr>
              <a:t>流れ</a:t>
            </a:r>
            <a:r>
              <a:rPr lang="ja-JP" altLang="en-US" sz="2000" b="1" dirty="0" smtClean="0">
                <a:solidFill>
                  <a:srgbClr val="FF0000"/>
                </a:solidFill>
              </a:rPr>
              <a:t>の迅速化はもとより、派生効果</a:t>
            </a:r>
            <a:endParaRPr lang="en-US" altLang="ja-JP" sz="2000" b="1" dirty="0" smtClean="0">
              <a:solidFill>
                <a:srgbClr val="FF0000"/>
              </a:solidFill>
            </a:endParaRPr>
          </a:p>
          <a:p>
            <a:pPr marL="0" indent="0">
              <a:buNone/>
            </a:pPr>
            <a:r>
              <a:rPr lang="ja-JP" altLang="en-US" sz="2000" b="1" dirty="0">
                <a:solidFill>
                  <a:srgbClr val="FF0000"/>
                </a:solidFill>
              </a:rPr>
              <a:t>　</a:t>
            </a:r>
            <a:r>
              <a:rPr lang="ja-JP" altLang="en-US" sz="2000" b="1" dirty="0" smtClean="0">
                <a:solidFill>
                  <a:srgbClr val="FF0000"/>
                </a:solidFill>
              </a:rPr>
              <a:t>　として、伝票処理はペーパーレス、決算棚卸 業務まで消滅する。</a:t>
            </a:r>
            <a:r>
              <a:rPr lang="ja-JP" altLang="en-US" sz="2000" b="1" dirty="0" smtClean="0"/>
              <a:t>　</a:t>
            </a:r>
            <a:r>
              <a:rPr lang="ja-JP" altLang="en-US" sz="2000" b="1" dirty="0"/>
              <a:t>　</a:t>
            </a:r>
            <a:endParaRPr kumimoji="1" lang="ja-JP" altLang="en-US" sz="2400" dirty="0"/>
          </a:p>
        </p:txBody>
      </p:sp>
      <p:sp>
        <p:nvSpPr>
          <p:cNvPr id="4" name="スライド番号プレースホルダー 3"/>
          <p:cNvSpPr>
            <a:spLocks noGrp="1"/>
          </p:cNvSpPr>
          <p:nvPr>
            <p:ph type="sldNum" sz="quarter" idx="12"/>
          </p:nvPr>
        </p:nvSpPr>
        <p:spPr/>
        <p:txBody>
          <a:bodyPr/>
          <a:lstStyle/>
          <a:p>
            <a:fld id="{A73E9E65-7232-4A25-85C8-103C65E9586E}" type="slidenum">
              <a:rPr kumimoji="1" lang="ja-JP" altLang="en-US" smtClean="0"/>
              <a:t>18</a:t>
            </a:fld>
            <a:endParaRPr kumimoji="1" lang="ja-JP" altLang="en-US" dirty="0"/>
          </a:p>
        </p:txBody>
      </p:sp>
    </p:spTree>
    <p:extLst>
      <p:ext uri="{BB962C8B-B14F-4D97-AF65-F5344CB8AC3E}">
        <p14:creationId xmlns:p14="http://schemas.microsoft.com/office/powerpoint/2010/main" val="1514439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59" y="-85850"/>
            <a:ext cx="7920880" cy="6919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sp>
        <p:nvSpPr>
          <p:cNvPr id="3" name="円/楕円 2"/>
          <p:cNvSpPr/>
          <p:nvPr/>
        </p:nvSpPr>
        <p:spPr>
          <a:xfrm>
            <a:off x="3059832" y="5157192"/>
            <a:ext cx="2592288" cy="43204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切る</a:t>
            </a:r>
            <a:r>
              <a:rPr kumimoji="1" lang="ja-JP" altLang="en-US" sz="1200" b="1" dirty="0" err="1" smtClean="0">
                <a:solidFill>
                  <a:schemeClr val="tx1"/>
                </a:solidFill>
              </a:rPr>
              <a:t>な</a:t>
            </a:r>
            <a:r>
              <a:rPr kumimoji="1" lang="ja-JP" altLang="en-US" sz="1200" b="1" dirty="0" smtClean="0">
                <a:solidFill>
                  <a:schemeClr val="tx1"/>
                </a:solidFill>
              </a:rPr>
              <a:t>転がせ、</a:t>
            </a:r>
            <a:endParaRPr kumimoji="1" lang="en-US" altLang="ja-JP" sz="1200" b="1" dirty="0" smtClean="0">
              <a:solidFill>
                <a:schemeClr val="tx1"/>
              </a:solidFill>
            </a:endParaRPr>
          </a:p>
          <a:p>
            <a:pPr algn="ctr"/>
            <a:r>
              <a:rPr kumimoji="1" lang="ja-JP" altLang="en-US" sz="1200" b="1" dirty="0" smtClean="0">
                <a:solidFill>
                  <a:schemeClr val="tx1"/>
                </a:solidFill>
              </a:rPr>
              <a:t>進化が見える　</a:t>
            </a:r>
            <a:r>
              <a:rPr kumimoji="1" lang="ja-JP" altLang="en-US" sz="1200" dirty="0" smtClean="0">
                <a:solidFill>
                  <a:schemeClr val="tx1"/>
                </a:solidFill>
              </a:rPr>
              <a:t>！</a:t>
            </a:r>
            <a:endParaRPr kumimoji="1" lang="ja-JP" altLang="en-US" sz="1200" dirty="0">
              <a:solidFill>
                <a:schemeClr val="tx1"/>
              </a:solidFill>
            </a:endParaRPr>
          </a:p>
        </p:txBody>
      </p:sp>
      <p:sp>
        <p:nvSpPr>
          <p:cNvPr id="5" name="円形吹き出し 4"/>
          <p:cNvSpPr/>
          <p:nvPr/>
        </p:nvSpPr>
        <p:spPr>
          <a:xfrm>
            <a:off x="5508105" y="1484784"/>
            <a:ext cx="1944215" cy="792088"/>
          </a:xfrm>
          <a:prstGeom prst="wedgeEllipseCallou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PL</a:t>
            </a:r>
            <a:r>
              <a:rPr kumimoji="1" lang="ja-JP" altLang="en-US" b="1" dirty="0" smtClean="0">
                <a:solidFill>
                  <a:schemeClr val="tx1"/>
                </a:solidFill>
              </a:rPr>
              <a:t>部分</a:t>
            </a:r>
            <a:endParaRPr kumimoji="1" lang="ja-JP" altLang="en-US" b="1" dirty="0">
              <a:solidFill>
                <a:schemeClr val="tx1"/>
              </a:solidFill>
            </a:endParaRPr>
          </a:p>
        </p:txBody>
      </p:sp>
      <p:sp>
        <p:nvSpPr>
          <p:cNvPr id="6" name="円形吹き出し 5"/>
          <p:cNvSpPr/>
          <p:nvPr/>
        </p:nvSpPr>
        <p:spPr>
          <a:xfrm>
            <a:off x="5508105" y="2996952"/>
            <a:ext cx="1368152" cy="576064"/>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LT</a:t>
            </a:r>
            <a:r>
              <a:rPr kumimoji="1" lang="ja-JP" altLang="en-US" b="1" dirty="0" smtClean="0">
                <a:solidFill>
                  <a:schemeClr val="tx1"/>
                </a:solidFill>
              </a:rPr>
              <a:t>と在庫部分</a:t>
            </a:r>
            <a:endParaRPr kumimoji="1" lang="ja-JP" altLang="en-US" b="1" dirty="0">
              <a:solidFill>
                <a:schemeClr val="tx1"/>
              </a:solidFill>
            </a:endParaRPr>
          </a:p>
        </p:txBody>
      </p:sp>
      <p:sp>
        <p:nvSpPr>
          <p:cNvPr id="7" name="円形吹き出し 6"/>
          <p:cNvSpPr/>
          <p:nvPr/>
        </p:nvSpPr>
        <p:spPr>
          <a:xfrm>
            <a:off x="5580112" y="3933056"/>
            <a:ext cx="1368152" cy="576064"/>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CF</a:t>
            </a:r>
            <a:r>
              <a:rPr kumimoji="1" lang="ja-JP" altLang="en-US" b="1" dirty="0" smtClean="0">
                <a:solidFill>
                  <a:schemeClr val="tx1"/>
                </a:solidFill>
              </a:rPr>
              <a:t>部分</a:t>
            </a:r>
            <a:endParaRPr kumimoji="1" lang="ja-JP" altLang="en-US" b="1" dirty="0">
              <a:solidFill>
                <a:schemeClr val="tx1"/>
              </a:solidFill>
            </a:endParaRPr>
          </a:p>
        </p:txBody>
      </p:sp>
      <p:sp>
        <p:nvSpPr>
          <p:cNvPr id="8" name="スライド番号プレースホルダー 7"/>
          <p:cNvSpPr>
            <a:spLocks noGrp="1"/>
          </p:cNvSpPr>
          <p:nvPr>
            <p:ph type="sldNum" sz="quarter" idx="12"/>
          </p:nvPr>
        </p:nvSpPr>
        <p:spPr/>
        <p:txBody>
          <a:bodyPr/>
          <a:lstStyle/>
          <a:p>
            <a:fld id="{0F39BE15-6189-467B-BFCE-8C67027FCE00}" type="slidenum">
              <a:rPr lang="en-US" altLang="ja-JP" smtClean="0"/>
              <a:pPr/>
              <a:t>19</a:t>
            </a:fld>
            <a:endParaRPr lang="en-US" altLang="ja-JP" dirty="0"/>
          </a:p>
        </p:txBody>
      </p:sp>
      <p:sp>
        <p:nvSpPr>
          <p:cNvPr id="11" name="角丸四角形 10"/>
          <p:cNvSpPr/>
          <p:nvPr/>
        </p:nvSpPr>
        <p:spPr>
          <a:xfrm>
            <a:off x="1835696" y="2132856"/>
            <a:ext cx="2520280" cy="720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全部</a:t>
            </a:r>
            <a:r>
              <a:rPr lang="ja-JP" altLang="en-US" b="1" dirty="0" smtClean="0">
                <a:solidFill>
                  <a:schemeClr val="tx1"/>
                </a:solidFill>
              </a:rPr>
              <a:t>原価計算</a:t>
            </a:r>
            <a:endParaRPr lang="en-US" altLang="ja-JP" b="1" dirty="0" smtClean="0">
              <a:solidFill>
                <a:schemeClr val="tx1"/>
              </a:solidFill>
            </a:endParaRPr>
          </a:p>
          <a:p>
            <a:pPr algn="ctr"/>
            <a:r>
              <a:rPr kumimoji="1" lang="ja-JP" altLang="en-US" b="1" dirty="0" smtClean="0">
                <a:solidFill>
                  <a:schemeClr val="tx1"/>
                </a:solidFill>
              </a:rPr>
              <a:t>直接</a:t>
            </a:r>
            <a:r>
              <a:rPr kumimoji="1" lang="ja-JP" altLang="en-US" b="1" dirty="0">
                <a:solidFill>
                  <a:schemeClr val="tx1"/>
                </a:solidFill>
              </a:rPr>
              <a:t>原価計算</a:t>
            </a:r>
          </a:p>
        </p:txBody>
      </p:sp>
      <p:sp>
        <p:nvSpPr>
          <p:cNvPr id="12" name="テキスト ボックス 11"/>
          <p:cNvSpPr txBox="1"/>
          <p:nvPr/>
        </p:nvSpPr>
        <p:spPr>
          <a:xfrm>
            <a:off x="2123729" y="559020"/>
            <a:ext cx="6228692" cy="584775"/>
          </a:xfrm>
          <a:prstGeom prst="rect">
            <a:avLst/>
          </a:prstGeom>
          <a:solidFill>
            <a:schemeClr val="accent5">
              <a:lumMod val="20000"/>
              <a:lumOff val="80000"/>
            </a:schemeClr>
          </a:solidFill>
          <a:ln>
            <a:solidFill>
              <a:schemeClr val="tx1"/>
            </a:solidFill>
          </a:ln>
        </p:spPr>
        <p:txBody>
          <a:bodyPr wrap="square" rtlCol="0">
            <a:spAutoFit/>
          </a:bodyPr>
          <a:lstStyle/>
          <a:p>
            <a:r>
              <a:rPr kumimoji="1" lang="ja-JP" altLang="en-US" sz="3200" b="1" dirty="0" smtClean="0"/>
              <a:t>損益・キヤッシュフロー結合計算書</a:t>
            </a:r>
            <a:endParaRPr kumimoji="1" lang="ja-JP" altLang="en-US" sz="3200" b="1" dirty="0"/>
          </a:p>
        </p:txBody>
      </p:sp>
      <p:sp>
        <p:nvSpPr>
          <p:cNvPr id="13" name="円/楕円 12"/>
          <p:cNvSpPr/>
          <p:nvPr/>
        </p:nvSpPr>
        <p:spPr>
          <a:xfrm>
            <a:off x="359531" y="-92768"/>
            <a:ext cx="3528395" cy="73430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smtClean="0">
                <a:solidFill>
                  <a:schemeClr val="tx1"/>
                </a:solidFill>
              </a:rPr>
              <a:t>P/L</a:t>
            </a:r>
            <a:r>
              <a:rPr lang="ja-JP" altLang="en-US" b="1" dirty="0" smtClean="0">
                <a:solidFill>
                  <a:schemeClr val="tx1"/>
                </a:solidFill>
              </a:rPr>
              <a:t>一人歩きは</a:t>
            </a:r>
            <a:r>
              <a:rPr lang="en-US" altLang="ja-JP" b="1" dirty="0" smtClean="0">
                <a:solidFill>
                  <a:schemeClr val="tx1"/>
                </a:solidFill>
              </a:rPr>
              <a:t>C/F</a:t>
            </a:r>
            <a:r>
              <a:rPr lang="ja-JP" altLang="en-US" b="1" dirty="0" smtClean="0">
                <a:solidFill>
                  <a:schemeClr val="tx1"/>
                </a:solidFill>
              </a:rPr>
              <a:t>と　　つなげば避けられる</a:t>
            </a:r>
            <a:endParaRPr lang="ja-JP" altLang="en-US" b="1" dirty="0">
              <a:solidFill>
                <a:schemeClr val="tx1"/>
              </a:solidFill>
            </a:endParaRPr>
          </a:p>
        </p:txBody>
      </p:sp>
    </p:spTree>
    <p:extLst>
      <p:ext uri="{BB962C8B-B14F-4D97-AF65-F5344CB8AC3E}">
        <p14:creationId xmlns:p14="http://schemas.microsoft.com/office/powerpoint/2010/main" val="2114566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8147248" cy="922114"/>
          </a:xfrm>
          <a:solidFill>
            <a:schemeClr val="accent5">
              <a:lumMod val="20000"/>
              <a:lumOff val="80000"/>
            </a:schemeClr>
          </a:solidFill>
          <a:ln>
            <a:solidFill>
              <a:schemeClr val="tx1"/>
            </a:solidFill>
          </a:ln>
        </p:spPr>
        <p:txBody>
          <a:bodyPr>
            <a:normAutofit fontScale="90000"/>
          </a:bodyPr>
          <a:lstStyle/>
          <a:p>
            <a:r>
              <a:rPr lang="ja-JP" altLang="en-US" sz="3200" dirty="0"/>
              <a:t>新たなものづくり</a:t>
            </a:r>
            <a:r>
              <a:rPr lang="ja-JP" altLang="en-US" sz="3200" dirty="0" smtClean="0"/>
              <a:t>システム</a:t>
            </a:r>
            <a:r>
              <a:rPr lang="en-US" altLang="ja-JP" sz="3200" dirty="0" smtClean="0"/>
              <a:t/>
            </a:r>
            <a:br>
              <a:rPr lang="en-US" altLang="ja-JP" sz="3200" dirty="0" smtClean="0"/>
            </a:br>
            <a:r>
              <a:rPr lang="ja-JP" altLang="en-US" sz="3200" dirty="0" err="1" smtClean="0"/>
              <a:t>ー</a:t>
            </a:r>
            <a:r>
              <a:rPr lang="ja-JP" altLang="en-US" sz="3200" dirty="0"/>
              <a:t>「超スマート</a:t>
            </a:r>
            <a:r>
              <a:rPr lang="ja-JP" altLang="en-US" sz="3200" dirty="0" smtClean="0"/>
              <a:t>社会」</a:t>
            </a:r>
            <a:r>
              <a:rPr lang="ja-JP" altLang="en-US" sz="3200" dirty="0"/>
              <a:t>に</a:t>
            </a:r>
            <a:r>
              <a:rPr lang="ja-JP" altLang="en-US" sz="3200" dirty="0" smtClean="0"/>
              <a:t>向けて</a:t>
            </a:r>
            <a:r>
              <a:rPr lang="en-US" altLang="ja-JP" sz="3200" dirty="0" smtClean="0"/>
              <a:t>:    </a:t>
            </a:r>
            <a:r>
              <a:rPr kumimoji="1" lang="ja-JP" altLang="en-US" sz="3200" dirty="0" smtClean="0"/>
              <a:t>提案骨子</a:t>
            </a:r>
            <a:endParaRPr kumimoji="1" lang="ja-JP" altLang="en-US" sz="3200" dirty="0"/>
          </a:p>
        </p:txBody>
      </p:sp>
      <p:sp>
        <p:nvSpPr>
          <p:cNvPr id="3" name="コンテンツ プレースホルダー 2"/>
          <p:cNvSpPr>
            <a:spLocks noGrp="1"/>
          </p:cNvSpPr>
          <p:nvPr>
            <p:ph idx="1"/>
          </p:nvPr>
        </p:nvSpPr>
        <p:spPr>
          <a:xfrm>
            <a:off x="251520" y="1340768"/>
            <a:ext cx="8712968" cy="5256584"/>
          </a:xfrm>
          <a:solidFill>
            <a:schemeClr val="accent6">
              <a:lumMod val="20000"/>
              <a:lumOff val="80000"/>
            </a:schemeClr>
          </a:solidFill>
          <a:ln>
            <a:solidFill>
              <a:schemeClr val="tx1"/>
            </a:solidFill>
          </a:ln>
        </p:spPr>
        <p:txBody>
          <a:bodyPr>
            <a:noAutofit/>
          </a:bodyPr>
          <a:lstStyle/>
          <a:p>
            <a:pPr marL="514350" indent="-514350">
              <a:buFont typeface="+mj-ea"/>
              <a:buAutoNum type="circleNumDbPlain"/>
            </a:pPr>
            <a:r>
              <a:rPr lang="ja-JP" altLang="en-US" sz="2000" b="1" dirty="0" smtClean="0">
                <a:latin typeface="ＭＳ 明朝" panose="02020609040205080304" pitchFamily="17" charset="-128"/>
                <a:ea typeface="ＭＳ 明朝" panose="02020609040205080304" pitchFamily="17" charset="-128"/>
              </a:rPr>
              <a:t>「流れ創り」画期的改善のための財務三表優先順序の組み換え</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smtClean="0">
                <a:latin typeface="ＭＳ 明朝" panose="02020609040205080304" pitchFamily="17" charset="-128"/>
                <a:ea typeface="ＭＳ 明朝" panose="02020609040205080304" pitchFamily="17" charset="-128"/>
              </a:rPr>
              <a:t>　</a:t>
            </a: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a:t>
            </a:r>
            <a:r>
              <a:rPr lang="en-US" altLang="ja-JP" sz="2000" b="1" dirty="0" smtClean="0">
                <a:latin typeface="ＭＳ 明朝" panose="02020609040205080304" pitchFamily="17" charset="-128"/>
                <a:ea typeface="ＭＳ 明朝" panose="02020609040205080304" pitchFamily="17" charset="-128"/>
              </a:rPr>
              <a:t>P/L</a:t>
            </a:r>
            <a:r>
              <a:rPr lang="ja-JP" altLang="en-US" sz="2000" b="1" dirty="0" smtClean="0">
                <a:latin typeface="ＭＳ 明朝" panose="02020609040205080304" pitchFamily="17" charset="-128"/>
                <a:ea typeface="ＭＳ 明朝" panose="02020609040205080304" pitchFamily="17" charset="-128"/>
              </a:rPr>
              <a:t>＞</a:t>
            </a:r>
            <a:r>
              <a:rPr lang="en-US" altLang="ja-JP" sz="2000" b="1" dirty="0">
                <a:latin typeface="ＭＳ 明朝" panose="02020609040205080304" pitchFamily="17" charset="-128"/>
                <a:ea typeface="ＭＳ 明朝" panose="02020609040205080304" pitchFamily="17" charset="-128"/>
              </a:rPr>
              <a:t>CF</a:t>
            </a:r>
            <a:r>
              <a:rPr lang="ja-JP" altLang="en-US" sz="2000" b="1" dirty="0" smtClean="0">
                <a:latin typeface="ＭＳ 明朝" panose="02020609040205080304" pitchFamily="17" charset="-128"/>
                <a:ea typeface="ＭＳ 明朝" panose="02020609040205080304" pitchFamily="17" charset="-128"/>
              </a:rPr>
              <a:t>＞</a:t>
            </a:r>
            <a:r>
              <a:rPr lang="en-US" altLang="ja-JP" sz="2000" b="1" dirty="0" smtClean="0">
                <a:latin typeface="ＭＳ 明朝" panose="02020609040205080304" pitchFamily="17" charset="-128"/>
                <a:ea typeface="ＭＳ 明朝" panose="02020609040205080304" pitchFamily="17" charset="-128"/>
              </a:rPr>
              <a:t>B/S</a:t>
            </a: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　　</a:t>
            </a:r>
            <a:r>
              <a:rPr lang="en-US" altLang="ja-JP" sz="2000" b="1" dirty="0" smtClean="0">
                <a:latin typeface="ＭＳ 明朝" panose="02020609040205080304" pitchFamily="17" charset="-128"/>
                <a:ea typeface="ＭＳ 明朝" panose="02020609040205080304" pitchFamily="17" charset="-128"/>
              </a:rPr>
              <a:t>B/S</a:t>
            </a:r>
            <a:r>
              <a:rPr lang="ja-JP" altLang="en-US" sz="2000" b="1" dirty="0" smtClean="0">
                <a:latin typeface="ＭＳ 明朝" panose="02020609040205080304" pitchFamily="17" charset="-128"/>
                <a:ea typeface="ＭＳ 明朝" panose="02020609040205080304" pitchFamily="17" charset="-128"/>
              </a:rPr>
              <a:t>＞</a:t>
            </a:r>
            <a:r>
              <a:rPr lang="en-US" altLang="ja-JP" sz="2000" b="1" dirty="0" smtClean="0">
                <a:latin typeface="ＭＳ 明朝" panose="02020609040205080304" pitchFamily="17" charset="-128"/>
                <a:ea typeface="ＭＳ 明朝" panose="02020609040205080304" pitchFamily="17" charset="-128"/>
              </a:rPr>
              <a:t>CF</a:t>
            </a:r>
            <a:r>
              <a:rPr lang="ja-JP" altLang="en-US" sz="2000" b="1" dirty="0" smtClean="0">
                <a:latin typeface="ＭＳ 明朝" panose="02020609040205080304" pitchFamily="17" charset="-128"/>
                <a:ea typeface="ＭＳ 明朝" panose="02020609040205080304" pitchFamily="17" charset="-128"/>
              </a:rPr>
              <a:t>＞</a:t>
            </a:r>
            <a:r>
              <a:rPr lang="en-US" altLang="ja-JP" sz="2000" b="1" dirty="0" smtClean="0">
                <a:latin typeface="ＭＳ 明朝" panose="02020609040205080304" pitchFamily="17" charset="-128"/>
                <a:ea typeface="ＭＳ 明朝" panose="02020609040205080304" pitchFamily="17" charset="-128"/>
              </a:rPr>
              <a:t>P/L</a:t>
            </a:r>
            <a:r>
              <a:rPr lang="ja-JP" altLang="en-US" sz="2000" b="1" dirty="0" smtClean="0">
                <a:latin typeface="ＭＳ 明朝" panose="02020609040205080304" pitchFamily="17" charset="-128"/>
                <a:ea typeface="ＭＳ 明朝" panose="02020609040205080304" pitchFamily="17" charset="-128"/>
              </a:rPr>
              <a:t>　</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smtClean="0">
                <a:latin typeface="ＭＳ 明朝" panose="02020609040205080304" pitchFamily="17" charset="-128"/>
                <a:ea typeface="ＭＳ 明朝" panose="02020609040205080304" pitchFamily="17" charset="-128"/>
              </a:rPr>
              <a:t>　　　</a:t>
            </a:r>
            <a:r>
              <a:rPr lang="ja-JP" altLang="en-US" sz="2000" b="1" dirty="0">
                <a:solidFill>
                  <a:srgbClr val="FF0000"/>
                </a:solidFill>
                <a:latin typeface="ＭＳ 明朝" panose="02020609040205080304" pitchFamily="17" charset="-128"/>
                <a:ea typeface="ＭＳ 明朝" panose="02020609040205080304" pitchFamily="17" charset="-128"/>
              </a:rPr>
              <a:t>貸借</a:t>
            </a:r>
            <a:r>
              <a:rPr lang="ja-JP" altLang="en-US" sz="2000" b="1" dirty="0" smtClean="0">
                <a:solidFill>
                  <a:srgbClr val="FF0000"/>
                </a:solidFill>
                <a:latin typeface="ＭＳ 明朝" panose="02020609040205080304" pitchFamily="17" charset="-128"/>
                <a:ea typeface="ＭＳ 明朝" panose="02020609040205080304" pitchFamily="17" charset="-128"/>
              </a:rPr>
              <a:t>対照表中心のものづくり経営システム</a:t>
            </a:r>
            <a:endParaRPr lang="en-US" altLang="ja-JP" sz="2000" b="1" dirty="0" smtClean="0">
              <a:solidFill>
                <a:srgbClr val="FF0000"/>
              </a:solidFill>
              <a:latin typeface="ＭＳ 明朝" panose="02020609040205080304" pitchFamily="17" charset="-128"/>
              <a:ea typeface="ＭＳ 明朝" panose="02020609040205080304" pitchFamily="17" charset="-128"/>
            </a:endParaRPr>
          </a:p>
          <a:p>
            <a:pPr marL="0" indent="0">
              <a:buNone/>
            </a:pP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a:t>
            </a:r>
            <a:r>
              <a:rPr lang="en-US" altLang="ja-JP" sz="2000" b="1" dirty="0" smtClean="0">
                <a:latin typeface="ＭＳ 明朝" panose="02020609040205080304" pitchFamily="17" charset="-128"/>
                <a:ea typeface="ＭＳ 明朝" panose="02020609040205080304" pitchFamily="17" charset="-128"/>
              </a:rPr>
              <a:t>(</a:t>
            </a:r>
            <a:r>
              <a:rPr lang="ja-JP" altLang="en-US" sz="2000" b="1" dirty="0" smtClean="0">
                <a:latin typeface="ＭＳ 明朝" panose="02020609040205080304" pitchFamily="17" charset="-128"/>
                <a:ea typeface="ＭＳ 明朝" panose="02020609040205080304" pitchFamily="17" charset="-128"/>
              </a:rPr>
              <a:t>短期利益偏重文化の克服</a:t>
            </a:r>
            <a:r>
              <a:rPr lang="en-US" altLang="ja-JP" sz="2000" b="1" dirty="0" smtClean="0">
                <a:latin typeface="ＭＳ 明朝" panose="02020609040205080304" pitchFamily="17" charset="-128"/>
                <a:ea typeface="ＭＳ 明朝" panose="02020609040205080304" pitchFamily="17" charset="-128"/>
              </a:rPr>
              <a:t>)</a:t>
            </a:r>
            <a:r>
              <a:rPr lang="ja-JP" altLang="en-US" sz="2000" b="1" dirty="0" smtClean="0">
                <a:latin typeface="ＭＳ 明朝" panose="02020609040205080304" pitchFamily="17" charset="-128"/>
                <a:ea typeface="ＭＳ 明朝" panose="02020609040205080304" pitchFamily="17" charset="-128"/>
              </a:rPr>
              <a:t>　</a:t>
            </a:r>
            <a:r>
              <a:rPr lang="en-US" altLang="ja-JP" sz="2000" b="1" dirty="0" smtClean="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kumimoji="1" lang="ja-JP" altLang="en-US" sz="2000" b="1" dirty="0" smtClean="0">
                <a:latin typeface="ＭＳ 明朝" panose="02020609040205080304" pitchFamily="17" charset="-128"/>
                <a:ea typeface="ＭＳ 明朝" panose="02020609040205080304" pitchFamily="17" charset="-128"/>
              </a:rPr>
              <a:t>② </a:t>
            </a:r>
            <a:r>
              <a:rPr kumimoji="1" lang="en-US" altLang="ja-JP" sz="2000" b="1" dirty="0" smtClean="0">
                <a:solidFill>
                  <a:srgbClr val="FF0000"/>
                </a:solidFill>
                <a:latin typeface="ＭＳ 明朝" panose="02020609040205080304" pitchFamily="17" charset="-128"/>
                <a:ea typeface="ＭＳ 明朝" panose="02020609040205080304" pitchFamily="17" charset="-128"/>
              </a:rPr>
              <a:t>BSQ</a:t>
            </a:r>
            <a:r>
              <a:rPr kumimoji="1" lang="en-US" altLang="ja-JP" sz="2000" b="1" dirty="0" smtClean="0">
                <a:latin typeface="ＭＳ 明朝" panose="02020609040205080304" pitchFamily="17" charset="-128"/>
                <a:ea typeface="ＭＳ 明朝" panose="02020609040205080304" pitchFamily="17" charset="-128"/>
              </a:rPr>
              <a:t>(Balance Sheet Quality:</a:t>
            </a:r>
            <a:r>
              <a:rPr lang="ja-JP" altLang="en-US" sz="2000" b="1" dirty="0" smtClean="0">
                <a:latin typeface="ＭＳ 明朝" panose="02020609040205080304" pitchFamily="17" charset="-128"/>
                <a:ea typeface="ＭＳ 明朝" panose="02020609040205080304" pitchFamily="17" charset="-128"/>
              </a:rPr>
              <a:t>貸借</a:t>
            </a:r>
            <a:r>
              <a:rPr lang="ja-JP" altLang="en-US" sz="2000" b="1" dirty="0">
                <a:latin typeface="ＭＳ 明朝" panose="02020609040205080304" pitchFamily="17" charset="-128"/>
                <a:ea typeface="ＭＳ 明朝" panose="02020609040205080304" pitchFamily="17" charset="-128"/>
              </a:rPr>
              <a:t>対照表の</a:t>
            </a:r>
            <a:r>
              <a:rPr lang="ja-JP" altLang="en-US" sz="2000" b="1" dirty="0" smtClean="0">
                <a:latin typeface="ＭＳ 明朝" panose="02020609040205080304" pitchFamily="17" charset="-128"/>
                <a:ea typeface="ＭＳ 明朝" panose="02020609040205080304" pitchFamily="17" charset="-128"/>
              </a:rPr>
              <a:t>質</a:t>
            </a:r>
            <a:r>
              <a:rPr lang="en-US" altLang="ja-JP" sz="2000" b="1" dirty="0" smtClean="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のリアルタイム測定</a:t>
            </a:r>
            <a:endParaRPr kumimoji="1"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流れ創り</a:t>
            </a:r>
            <a:r>
              <a:rPr lang="ja-JP" altLang="en-US" sz="2000" b="1" dirty="0">
                <a:latin typeface="ＭＳ 明朝" panose="02020609040205080304" pitchFamily="17" charset="-128"/>
                <a:ea typeface="ＭＳ 明朝" panose="02020609040205080304" pitchFamily="17" charset="-128"/>
              </a:rPr>
              <a:t>の進化度</a:t>
            </a:r>
            <a:r>
              <a:rPr lang="en-US" altLang="ja-JP" sz="2000" b="1" dirty="0" smtClean="0">
                <a:latin typeface="ＭＳ 明朝" panose="02020609040205080304" pitchFamily="17" charset="-128"/>
                <a:ea typeface="ＭＳ 明朝" panose="02020609040205080304" pitchFamily="17" charset="-128"/>
              </a:rPr>
              <a:t>(=BSQ</a:t>
            </a:r>
            <a:r>
              <a:rPr lang="en-US" altLang="ja-JP" sz="2000" b="1" dirty="0">
                <a:latin typeface="ＭＳ 明朝" panose="02020609040205080304" pitchFamily="17" charset="-128"/>
                <a:ea typeface="ＭＳ 明朝" panose="02020609040205080304" pitchFamily="17" charset="-128"/>
              </a:rPr>
              <a:t>)</a:t>
            </a:r>
            <a:r>
              <a:rPr lang="ja-JP" altLang="en-US" sz="2000" b="1" dirty="0">
                <a:latin typeface="ＭＳ 明朝" panose="02020609040205080304" pitchFamily="17" charset="-128"/>
                <a:ea typeface="ＭＳ 明朝" panose="02020609040205080304" pitchFamily="17" charset="-128"/>
              </a:rPr>
              <a:t>を可視化し、ワクワク感の高揚</a:t>
            </a:r>
            <a:r>
              <a:rPr lang="ja-JP" altLang="en-US" sz="2000" b="1" dirty="0" smtClean="0">
                <a:latin typeface="ＭＳ 明朝" panose="02020609040205080304" pitchFamily="17" charset="-128"/>
                <a:ea typeface="ＭＳ 明朝" panose="02020609040205080304" pitchFamily="17" charset="-128"/>
              </a:rPr>
              <a:t>へ。</a:t>
            </a:r>
            <a:endParaRPr lang="en-US" altLang="ja-JP" sz="2000" b="1" dirty="0">
              <a:latin typeface="ＭＳ 明朝" panose="02020609040205080304" pitchFamily="17" charset="-128"/>
              <a:ea typeface="ＭＳ 明朝" panose="02020609040205080304" pitchFamily="17" charset="-128"/>
            </a:endParaRPr>
          </a:p>
          <a:p>
            <a:pPr marL="0" indent="0">
              <a:buNone/>
            </a:pPr>
            <a:r>
              <a:rPr lang="ja-JP" altLang="en-US" sz="2000" b="1" dirty="0" smtClean="0">
                <a:latin typeface="ＭＳ 明朝" panose="02020609040205080304" pitchFamily="17" charset="-128"/>
                <a:ea typeface="ＭＳ 明朝" panose="02020609040205080304" pitchFamily="17" charset="-128"/>
              </a:rPr>
              <a:t>　    併せて、納品伝票類の突合作業、棚卸し業務の解消でスマート社会。</a:t>
            </a:r>
            <a:endParaRPr kumimoji="1"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smtClean="0">
                <a:latin typeface="ＭＳ 明朝" panose="02020609040205080304" pitchFamily="17" charset="-128"/>
                <a:ea typeface="ＭＳ 明朝" panose="02020609040205080304" pitchFamily="17" charset="-128"/>
              </a:rPr>
              <a:t>③ </a:t>
            </a:r>
            <a:r>
              <a:rPr lang="en-US" altLang="ja-JP" sz="2000" b="1" dirty="0" smtClean="0">
                <a:solidFill>
                  <a:srgbClr val="FF0000"/>
                </a:solidFill>
                <a:latin typeface="ＭＳ 明朝" panose="02020609040205080304" pitchFamily="17" charset="-128"/>
                <a:ea typeface="ＭＳ 明朝" panose="02020609040205080304" pitchFamily="17" charset="-128"/>
              </a:rPr>
              <a:t>SCCC</a:t>
            </a:r>
            <a:r>
              <a:rPr lang="en-US" altLang="ja-JP" sz="2000" b="1" dirty="0" smtClean="0">
                <a:latin typeface="ＭＳ 明朝" panose="02020609040205080304" pitchFamily="17" charset="-128"/>
                <a:ea typeface="ＭＳ 明朝" panose="02020609040205080304" pitchFamily="17" charset="-128"/>
              </a:rPr>
              <a:t>(</a:t>
            </a:r>
            <a:r>
              <a:rPr lang="ja-JP" altLang="en-US" sz="2000" b="1" dirty="0" smtClean="0">
                <a:latin typeface="ＭＳ 明朝" panose="02020609040205080304" pitchFamily="17" charset="-128"/>
                <a:ea typeface="ＭＳ 明朝" panose="02020609040205080304" pitchFamily="17" charset="-128"/>
              </a:rPr>
              <a:t>サプライチエーン現金循環化日数）　</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a:t>
            </a:r>
            <a:r>
              <a:rPr lang="en-US" altLang="ja-JP" sz="2000" b="1" dirty="0" smtClean="0">
                <a:latin typeface="ＭＳ 明朝" panose="02020609040205080304" pitchFamily="17" charset="-128"/>
                <a:ea typeface="ＭＳ 明朝" panose="02020609040205080304" pitchFamily="17" charset="-128"/>
              </a:rPr>
              <a:t> </a:t>
            </a:r>
            <a:r>
              <a:rPr lang="en-US" altLang="ja-JP" sz="2000" b="1" dirty="0">
                <a:latin typeface="ＭＳ 明朝" panose="02020609040205080304" pitchFamily="17" charset="-128"/>
                <a:ea typeface="ＭＳ 明朝" panose="02020609040205080304" pitchFamily="17" charset="-128"/>
              </a:rPr>
              <a:t>IoT</a:t>
            </a:r>
            <a:r>
              <a:rPr lang="ja-JP" altLang="en-US" sz="2000" b="1" dirty="0">
                <a:latin typeface="ＭＳ 明朝" panose="02020609040205080304" pitchFamily="17" charset="-128"/>
                <a:ea typeface="ＭＳ 明朝" panose="02020609040205080304" pitchFamily="17" charset="-128"/>
              </a:rPr>
              <a:t>による</a:t>
            </a:r>
            <a:r>
              <a:rPr lang="ja-JP" altLang="en-US" sz="2000" b="1" dirty="0" smtClean="0">
                <a:latin typeface="ＭＳ 明朝" panose="02020609040205080304" pitchFamily="17" charset="-128"/>
                <a:ea typeface="ＭＳ 明朝" panose="02020609040205080304" pitchFamily="17" charset="-128"/>
              </a:rPr>
              <a:t>流れ重視のものづくり</a:t>
            </a:r>
            <a:r>
              <a:rPr lang="ja-JP" altLang="en-US" sz="2000" b="1" dirty="0">
                <a:latin typeface="ＭＳ 明朝" panose="02020609040205080304" pitchFamily="17" charset="-128"/>
                <a:ea typeface="ＭＳ 明朝" panose="02020609040205080304" pitchFamily="17" charset="-128"/>
              </a:rPr>
              <a:t>促進</a:t>
            </a:r>
            <a:r>
              <a:rPr lang="ja-JP" altLang="en-US" sz="2000" b="1" dirty="0" smtClean="0">
                <a:latin typeface="ＭＳ 明朝" panose="02020609040205080304" pitchFamily="17" charset="-128"/>
                <a:ea typeface="ＭＳ 明朝" panose="02020609040205080304" pitchFamily="17" charset="-128"/>
              </a:rPr>
              <a:t>と月次決済の日次決済化　　　　</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smtClean="0">
                <a:latin typeface="ＭＳ 明朝" panose="02020609040205080304" pitchFamily="17" charset="-128"/>
                <a:ea typeface="ＭＳ 明朝" panose="02020609040205080304" pitchFamily="17" charset="-128"/>
              </a:rPr>
              <a:t>④　金融・資本市場、国家戦略への貢献　</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①～③をベースに「貨幣の所得速度」の向上。</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長期の支払いサイトを非とし、翌日支払いを是とする価値観への　　　</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誘導とそれを支援するものづくり経営分析指標</a:t>
            </a:r>
            <a:r>
              <a:rPr lang="en-US" altLang="ja-JP" sz="2000" b="1" dirty="0" smtClean="0">
                <a:latin typeface="ＭＳ 明朝" panose="02020609040205080304" pitchFamily="17" charset="-128"/>
                <a:ea typeface="ＭＳ 明朝" panose="02020609040205080304" pitchFamily="17" charset="-128"/>
              </a:rPr>
              <a:t>(KPI</a:t>
            </a:r>
            <a:r>
              <a:rPr lang="ja-JP" altLang="en-US" sz="2000" b="1" dirty="0" smtClean="0">
                <a:latin typeface="ＭＳ 明朝" panose="02020609040205080304" pitchFamily="17" charset="-128"/>
                <a:ea typeface="ＭＳ 明朝" panose="02020609040205080304" pitchFamily="17" charset="-128"/>
              </a:rPr>
              <a:t>）　　</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kumimoji="1" lang="ja-JP" altLang="en-US" sz="2000" b="1" dirty="0">
                <a:solidFill>
                  <a:srgbClr val="FF0000"/>
                </a:solidFill>
                <a:latin typeface="ＭＳ 明朝" panose="02020609040205080304" pitchFamily="17" charset="-128"/>
                <a:ea typeface="ＭＳ 明朝" panose="02020609040205080304" pitchFamily="17" charset="-128"/>
              </a:rPr>
              <a:t>　</a:t>
            </a:r>
            <a:r>
              <a:rPr kumimoji="1" lang="ja-JP" altLang="en-US" sz="2000" b="1" dirty="0" smtClean="0">
                <a:solidFill>
                  <a:srgbClr val="FF0000"/>
                </a:solidFill>
                <a:latin typeface="ＭＳ 明朝" panose="02020609040205080304" pitchFamily="17" charset="-128"/>
                <a:ea typeface="ＭＳ 明朝" panose="02020609040205080304" pitchFamily="17" charset="-128"/>
              </a:rPr>
              <a:t>　</a:t>
            </a:r>
            <a:r>
              <a:rPr kumimoji="1" lang="ja-JP" altLang="en-US" sz="2000" b="1" dirty="0" smtClean="0">
                <a:latin typeface="ＭＳ 明朝" panose="02020609040205080304" pitchFamily="17" charset="-128"/>
                <a:ea typeface="ＭＳ 明朝" panose="02020609040205080304" pitchFamily="17" charset="-128"/>
              </a:rPr>
              <a:t>　</a:t>
            </a:r>
            <a:endParaRPr kumimoji="1" lang="ja-JP" altLang="en-US" sz="2000" b="1"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2"/>
          </p:nvPr>
        </p:nvSpPr>
        <p:spPr/>
        <p:txBody>
          <a:bodyPr/>
          <a:lstStyle/>
          <a:p>
            <a:fld id="{A73E9E65-7232-4A25-85C8-103C65E9586E}" type="slidenum">
              <a:rPr kumimoji="1" lang="ja-JP" altLang="en-US" smtClean="0"/>
              <a:t>2</a:t>
            </a:fld>
            <a:endParaRPr kumimoji="1" lang="ja-JP" altLang="en-US" dirty="0"/>
          </a:p>
        </p:txBody>
      </p:sp>
    </p:spTree>
    <p:extLst>
      <p:ext uri="{BB962C8B-B14F-4D97-AF65-F5344CB8AC3E}">
        <p14:creationId xmlns:p14="http://schemas.microsoft.com/office/powerpoint/2010/main" val="555259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588" y="280251"/>
            <a:ext cx="7912370"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円/楕円 3"/>
          <p:cNvSpPr/>
          <p:nvPr/>
        </p:nvSpPr>
        <p:spPr>
          <a:xfrm>
            <a:off x="0" y="9330"/>
            <a:ext cx="4819773" cy="73430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schemeClr val="tx1"/>
                </a:solidFill>
              </a:rPr>
              <a:t>オペレーションの実力は</a:t>
            </a:r>
            <a:endParaRPr lang="en-US" altLang="ja-JP" b="1" dirty="0" smtClean="0">
              <a:solidFill>
                <a:schemeClr val="tx1"/>
              </a:solidFill>
            </a:endParaRPr>
          </a:p>
          <a:p>
            <a:pPr algn="ctr">
              <a:defRPr/>
            </a:pPr>
            <a:r>
              <a:rPr lang="en-US" altLang="ja-JP" b="1" dirty="0" smtClean="0">
                <a:solidFill>
                  <a:schemeClr val="tx1"/>
                </a:solidFill>
              </a:rPr>
              <a:t>SCCC</a:t>
            </a:r>
            <a:r>
              <a:rPr lang="ja-JP" altLang="en-US" b="1" dirty="0">
                <a:solidFill>
                  <a:schemeClr val="tx1"/>
                </a:solidFill>
              </a:rPr>
              <a:t>中</a:t>
            </a:r>
            <a:r>
              <a:rPr lang="ja-JP" altLang="en-US" b="1" dirty="0" smtClean="0">
                <a:solidFill>
                  <a:schemeClr val="tx1"/>
                </a:solidFill>
              </a:rPr>
              <a:t>の在庫回転日数で分かる</a:t>
            </a:r>
            <a:endParaRPr lang="ja-JP" altLang="en-US" b="1" dirty="0">
              <a:solidFill>
                <a:schemeClr val="tx1"/>
              </a:solidFill>
            </a:endParaRPr>
          </a:p>
        </p:txBody>
      </p:sp>
      <p:sp>
        <p:nvSpPr>
          <p:cNvPr id="2" name="スライド番号プレースホルダー 1"/>
          <p:cNvSpPr>
            <a:spLocks noGrp="1"/>
          </p:cNvSpPr>
          <p:nvPr>
            <p:ph type="sldNum" sz="quarter" idx="12"/>
          </p:nvPr>
        </p:nvSpPr>
        <p:spPr/>
        <p:txBody>
          <a:bodyPr/>
          <a:lstStyle/>
          <a:p>
            <a:fld id="{A73E9E65-7232-4A25-85C8-103C65E9586E}" type="slidenum">
              <a:rPr kumimoji="1" lang="ja-JP" altLang="en-US" smtClean="0"/>
              <a:t>20</a:t>
            </a:fld>
            <a:endParaRPr kumimoji="1" lang="ja-JP" altLang="en-US" dirty="0"/>
          </a:p>
        </p:txBody>
      </p:sp>
    </p:spTree>
    <p:extLst>
      <p:ext uri="{BB962C8B-B14F-4D97-AF65-F5344CB8AC3E}">
        <p14:creationId xmlns:p14="http://schemas.microsoft.com/office/powerpoint/2010/main" val="3642894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075600" cy="792088"/>
          </a:xfrm>
          <a:solidFill>
            <a:schemeClr val="accent5">
              <a:lumMod val="20000"/>
              <a:lumOff val="80000"/>
            </a:schemeClr>
          </a:solidFill>
          <a:ln>
            <a:solidFill>
              <a:schemeClr val="tx1"/>
            </a:solidFill>
          </a:ln>
        </p:spPr>
        <p:txBody>
          <a:bodyPr>
            <a:normAutofit/>
          </a:bodyPr>
          <a:lstStyle/>
          <a:p>
            <a:r>
              <a:rPr lang="ja-JP" altLang="en-US" sz="2800" b="1" dirty="0" smtClean="0">
                <a:latin typeface="Arial" pitchFamily="34" charset="0"/>
                <a:ea typeface="メイリオ" pitchFamily="50" charset="-128"/>
              </a:rPr>
              <a:t>スマー</a:t>
            </a:r>
            <a:r>
              <a:rPr lang="ja-JP" altLang="en-US" sz="2800" b="1" dirty="0">
                <a:latin typeface="Arial" pitchFamily="34" charset="0"/>
                <a:ea typeface="メイリオ" pitchFamily="50" charset="-128"/>
              </a:rPr>
              <a:t>　</a:t>
            </a:r>
            <a:r>
              <a:rPr lang="ja-JP" altLang="en-US" sz="3200" b="1" dirty="0" smtClean="0">
                <a:latin typeface="Arial" pitchFamily="34" charset="0"/>
                <a:ea typeface="メイリオ" pitchFamily="50" charset="-128"/>
              </a:rPr>
              <a:t>           </a:t>
            </a:r>
            <a:r>
              <a:rPr lang="en-US" altLang="ja-JP" sz="3200" b="1" dirty="0" smtClean="0">
                <a:latin typeface="Arial" pitchFamily="34" charset="0"/>
                <a:ea typeface="メイリオ" pitchFamily="50" charset="-128"/>
              </a:rPr>
              <a:t>PER</a:t>
            </a:r>
            <a:r>
              <a:rPr lang="ja-JP" altLang="en-US" sz="3200" b="1" dirty="0">
                <a:latin typeface="Arial" pitchFamily="34" charset="0"/>
                <a:ea typeface="メイリオ" pitchFamily="50" charset="-128"/>
              </a:rPr>
              <a:t>から</a:t>
            </a:r>
            <a:r>
              <a:rPr lang="en-US" altLang="ja-JP" sz="3200" b="1" dirty="0">
                <a:latin typeface="Arial" pitchFamily="34" charset="0"/>
                <a:ea typeface="メイリオ" pitchFamily="50" charset="-128"/>
              </a:rPr>
              <a:t>PPER</a:t>
            </a:r>
            <a:r>
              <a:rPr lang="ja-JP" altLang="en-US" sz="3200" b="1" dirty="0" smtClean="0">
                <a:latin typeface="Arial" pitchFamily="34" charset="0"/>
                <a:ea typeface="メイリオ" pitchFamily="50" charset="-128"/>
              </a:rPr>
              <a:t>へ</a:t>
            </a:r>
            <a:endParaRPr kumimoji="1" lang="ja-JP" altLang="en-US" sz="3200" dirty="0"/>
          </a:p>
        </p:txBody>
      </p:sp>
      <p:sp>
        <p:nvSpPr>
          <p:cNvPr id="3" name="テキスト プレースホルダー 2"/>
          <p:cNvSpPr>
            <a:spLocks noGrp="1"/>
          </p:cNvSpPr>
          <p:nvPr>
            <p:ph type="body" idx="1"/>
          </p:nvPr>
        </p:nvSpPr>
        <p:spPr>
          <a:xfrm>
            <a:off x="380255" y="1165041"/>
            <a:ext cx="4176464" cy="864096"/>
          </a:xfrm>
          <a:solidFill>
            <a:schemeClr val="accent6">
              <a:lumMod val="20000"/>
              <a:lumOff val="80000"/>
            </a:schemeClr>
          </a:solidFill>
          <a:ln>
            <a:solidFill>
              <a:schemeClr val="tx1"/>
            </a:solidFill>
          </a:ln>
        </p:spPr>
        <p:txBody>
          <a:bodyPr>
            <a:noAutofit/>
          </a:bodyPr>
          <a:lstStyle/>
          <a:p>
            <a:pPr algn="ctr"/>
            <a:r>
              <a:rPr lang="ja-JP" altLang="en-US" sz="2000" dirty="0">
                <a:latin typeface="ＭＳ 明朝" panose="02020609040205080304" pitchFamily="17" charset="-128"/>
                <a:ea typeface="ＭＳ 明朝" panose="02020609040205080304" pitchFamily="17" charset="-128"/>
              </a:rPr>
              <a:t>株価</a:t>
            </a:r>
            <a:r>
              <a:rPr lang="ja-JP" altLang="en-US" sz="2000" dirty="0" smtClean="0">
                <a:latin typeface="ＭＳ 明朝" panose="02020609040205080304" pitchFamily="17" charset="-128"/>
                <a:ea typeface="ＭＳ 明朝" panose="02020609040205080304" pitchFamily="17" charset="-128"/>
              </a:rPr>
              <a:t>収益率：</a:t>
            </a:r>
            <a:r>
              <a:rPr kumimoji="1" lang="en-US" altLang="ja-JP" sz="2000" dirty="0" smtClean="0">
                <a:latin typeface="ＭＳ 明朝" panose="02020609040205080304" pitchFamily="17" charset="-128"/>
                <a:ea typeface="ＭＳ 明朝" panose="02020609040205080304" pitchFamily="17" charset="-128"/>
              </a:rPr>
              <a:t>PER</a:t>
            </a:r>
          </a:p>
          <a:p>
            <a:pPr algn="ctr"/>
            <a:r>
              <a:rPr kumimoji="1" lang="ja-JP" altLang="en-US" sz="2000" dirty="0" smtClean="0">
                <a:latin typeface="ＭＳ 明朝" panose="02020609040205080304" pitchFamily="17" charset="-128"/>
                <a:ea typeface="ＭＳ 明朝" panose="02020609040205080304" pitchFamily="17" charset="-128"/>
              </a:rPr>
              <a:t>（</a:t>
            </a:r>
            <a:r>
              <a:rPr kumimoji="1" lang="en-US" altLang="ja-JP" sz="2000" dirty="0" smtClean="0">
                <a:latin typeface="ＭＳ 明朝" panose="02020609040205080304" pitchFamily="17" charset="-128"/>
                <a:ea typeface="ＭＳ 明朝" panose="02020609040205080304" pitchFamily="17" charset="-128"/>
              </a:rPr>
              <a:t>Price Earning Ratio</a:t>
            </a:r>
            <a:r>
              <a:rPr kumimoji="1" lang="ja-JP" altLang="en-US" sz="2000" dirty="0" smtClean="0">
                <a:latin typeface="ＭＳ 明朝" panose="02020609040205080304" pitchFamily="17" charset="-128"/>
                <a:ea typeface="ＭＳ 明朝" panose="02020609040205080304" pitchFamily="17" charset="-128"/>
              </a:rPr>
              <a:t>）</a:t>
            </a:r>
            <a:endParaRPr kumimoji="1" lang="ja-JP" altLang="en-US" sz="2000"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2"/>
          </p:nvPr>
        </p:nvSpPr>
        <p:spPr>
          <a:xfrm>
            <a:off x="539552" y="2174875"/>
            <a:ext cx="3957836" cy="3272090"/>
          </a:xfrm>
          <a:solidFill>
            <a:schemeClr val="accent5">
              <a:lumMod val="20000"/>
              <a:lumOff val="80000"/>
            </a:schemeClr>
          </a:solidFill>
          <a:ln>
            <a:solidFill>
              <a:schemeClr val="tx1"/>
            </a:solidFill>
          </a:ln>
        </p:spPr>
        <p:txBody>
          <a:bodyPr/>
          <a:lstStyle/>
          <a:p>
            <a:r>
              <a:rPr kumimoji="1" lang="en-US" altLang="ja-JP" dirty="0" smtClean="0">
                <a:solidFill>
                  <a:srgbClr val="FF0000"/>
                </a:solidFill>
              </a:rPr>
              <a:t>PER= </a:t>
            </a:r>
            <a:r>
              <a:rPr kumimoji="1" lang="ja-JP" altLang="en-US" dirty="0" smtClean="0">
                <a:solidFill>
                  <a:srgbClr val="FF0000"/>
                </a:solidFill>
              </a:rPr>
              <a:t>株価</a:t>
            </a:r>
            <a:r>
              <a:rPr kumimoji="1" lang="en-US" altLang="ja-JP" dirty="0" smtClean="0">
                <a:solidFill>
                  <a:srgbClr val="FF0000"/>
                </a:solidFill>
              </a:rPr>
              <a:t>/</a:t>
            </a:r>
            <a:r>
              <a:rPr kumimoji="1" lang="ja-JP" altLang="en-US" dirty="0" smtClean="0">
                <a:solidFill>
                  <a:srgbClr val="FF0000"/>
                </a:solidFill>
              </a:rPr>
              <a:t>営業利益</a:t>
            </a:r>
            <a:endParaRPr kumimoji="1" lang="en-US" altLang="ja-JP" dirty="0" smtClean="0">
              <a:solidFill>
                <a:srgbClr val="FF0000"/>
              </a:solidFill>
            </a:endParaRPr>
          </a:p>
          <a:p>
            <a:r>
              <a:rPr lang="ja-JP" altLang="en-US" dirty="0" smtClean="0"/>
              <a:t>　</a:t>
            </a:r>
            <a:r>
              <a:rPr lang="en-US" altLang="ja-JP" dirty="0" smtClean="0"/>
              <a:t>(</a:t>
            </a:r>
            <a:r>
              <a:rPr lang="ja-JP" altLang="en-US" dirty="0" smtClean="0"/>
              <a:t>少ほど割安</a:t>
            </a:r>
            <a:r>
              <a:rPr lang="en-US" altLang="ja-JP" dirty="0" smtClean="0"/>
              <a:t>)</a:t>
            </a:r>
            <a:endParaRPr lang="en-US" altLang="ja-JP" dirty="0"/>
          </a:p>
          <a:p>
            <a:r>
              <a:rPr lang="ja-JP" altLang="en-US" dirty="0" smtClean="0"/>
              <a:t>営業利益　</a:t>
            </a:r>
            <a:r>
              <a:rPr lang="en-US" altLang="ja-JP" dirty="0" smtClean="0"/>
              <a:t>100 </a:t>
            </a:r>
            <a:r>
              <a:rPr lang="ja-JP" altLang="en-US" dirty="0" smtClean="0"/>
              <a:t>　</a:t>
            </a:r>
            <a:endParaRPr lang="en-US" altLang="ja-JP" dirty="0" smtClean="0"/>
          </a:p>
          <a:p>
            <a:r>
              <a:rPr kumimoji="1" lang="en-US" altLang="ja-JP" dirty="0" smtClean="0">
                <a:solidFill>
                  <a:srgbClr val="FF0000"/>
                </a:solidFill>
              </a:rPr>
              <a:t>SCCC  =  30%</a:t>
            </a:r>
          </a:p>
          <a:p>
            <a:r>
              <a:rPr lang="ja-JP" altLang="en-US" dirty="0" smtClean="0"/>
              <a:t>株価：　</a:t>
            </a:r>
            <a:r>
              <a:rPr lang="en-US" altLang="ja-JP" dirty="0" smtClean="0"/>
              <a:t>1000</a:t>
            </a:r>
            <a:r>
              <a:rPr lang="ja-JP" altLang="en-US" dirty="0" smtClean="0"/>
              <a:t>円</a:t>
            </a:r>
            <a:endParaRPr lang="en-US" altLang="ja-JP" dirty="0" smtClean="0"/>
          </a:p>
          <a:p>
            <a:r>
              <a:rPr lang="en-US" altLang="ja-JP" dirty="0" smtClean="0"/>
              <a:t>PER</a:t>
            </a:r>
            <a:r>
              <a:rPr lang="ja-JP" altLang="en-US" dirty="0" smtClean="0"/>
              <a:t>　</a:t>
            </a:r>
            <a:r>
              <a:rPr lang="en-US" altLang="ja-JP" dirty="0" smtClean="0"/>
              <a:t>=  1000/100 =10</a:t>
            </a:r>
          </a:p>
          <a:p>
            <a:r>
              <a:rPr lang="en-US" altLang="ja-JP" dirty="0" smtClean="0">
                <a:solidFill>
                  <a:srgbClr val="FF0000"/>
                </a:solidFill>
              </a:rPr>
              <a:t>PPER= 1000/30=3.3  </a:t>
            </a:r>
          </a:p>
          <a:p>
            <a:endParaRPr kumimoji="1" lang="ja-JP" altLang="en-US" dirty="0"/>
          </a:p>
        </p:txBody>
      </p:sp>
      <p:sp>
        <p:nvSpPr>
          <p:cNvPr id="6" name="コンテンツ プレースホルダー 5"/>
          <p:cNvSpPr>
            <a:spLocks noGrp="1"/>
          </p:cNvSpPr>
          <p:nvPr>
            <p:ph sz="quarter" idx="4"/>
          </p:nvPr>
        </p:nvSpPr>
        <p:spPr>
          <a:xfrm>
            <a:off x="4645025" y="2174875"/>
            <a:ext cx="4041775" cy="3272090"/>
          </a:xfrm>
          <a:solidFill>
            <a:schemeClr val="accent5">
              <a:lumMod val="20000"/>
              <a:lumOff val="80000"/>
            </a:schemeClr>
          </a:solidFill>
          <a:ln>
            <a:solidFill>
              <a:schemeClr val="tx1"/>
            </a:solidFill>
          </a:ln>
        </p:spPr>
        <p:txBody>
          <a:bodyPr>
            <a:normAutofit/>
          </a:bodyPr>
          <a:lstStyle/>
          <a:p>
            <a:r>
              <a:rPr kumimoji="1" lang="en-US" altLang="ja-JP" sz="2600" dirty="0" smtClean="0">
                <a:solidFill>
                  <a:srgbClr val="FF0000"/>
                </a:solidFill>
              </a:rPr>
              <a:t>PPER=</a:t>
            </a:r>
            <a:r>
              <a:rPr kumimoji="1" lang="ja-JP" altLang="en-US" sz="2600" dirty="0" smtClean="0">
                <a:solidFill>
                  <a:srgbClr val="FF0000"/>
                </a:solidFill>
              </a:rPr>
              <a:t>株価</a:t>
            </a:r>
            <a:r>
              <a:rPr kumimoji="1" lang="en-US" altLang="ja-JP" sz="2600" dirty="0" smtClean="0">
                <a:solidFill>
                  <a:srgbClr val="FF0000"/>
                </a:solidFill>
              </a:rPr>
              <a:t>/ SCCC</a:t>
            </a:r>
          </a:p>
          <a:p>
            <a:pPr marL="0" indent="0">
              <a:buNone/>
            </a:pPr>
            <a:r>
              <a:rPr lang="en-US" altLang="ja-JP" dirty="0"/>
              <a:t> </a:t>
            </a:r>
            <a:r>
              <a:rPr lang="en-US" altLang="ja-JP" dirty="0" smtClean="0"/>
              <a:t> </a:t>
            </a:r>
            <a:r>
              <a:rPr lang="ja-JP" altLang="en-US" dirty="0" smtClean="0"/>
              <a:t>　　　</a:t>
            </a:r>
            <a:r>
              <a:rPr lang="en-US" altLang="ja-JP" dirty="0" smtClean="0"/>
              <a:t>(</a:t>
            </a:r>
            <a:r>
              <a:rPr lang="ja-JP" altLang="en-US" dirty="0" smtClean="0"/>
              <a:t>少ほど割高）</a:t>
            </a:r>
            <a:endParaRPr lang="en-US" altLang="ja-JP" dirty="0"/>
          </a:p>
          <a:p>
            <a:r>
              <a:rPr kumimoji="1" lang="ja-JP" altLang="en-US" dirty="0" smtClean="0"/>
              <a:t>営業利益　</a:t>
            </a:r>
            <a:r>
              <a:rPr kumimoji="1" lang="en-US" altLang="ja-JP" dirty="0" smtClean="0"/>
              <a:t>140 </a:t>
            </a:r>
            <a:r>
              <a:rPr kumimoji="1" lang="ja-JP" altLang="en-US" dirty="0" smtClean="0"/>
              <a:t>　</a:t>
            </a:r>
            <a:r>
              <a:rPr kumimoji="1" lang="ja-JP" altLang="en-US" sz="2000" b="1" dirty="0" smtClean="0"/>
              <a:t>（好転</a:t>
            </a:r>
            <a:r>
              <a:rPr kumimoji="1" lang="en-US" altLang="ja-JP" sz="2000" b="1" dirty="0" smtClean="0"/>
              <a:t>?</a:t>
            </a:r>
            <a:r>
              <a:rPr kumimoji="1" lang="ja-JP" altLang="en-US" sz="2000" b="1" dirty="0" smtClean="0"/>
              <a:t>）</a:t>
            </a:r>
            <a:endParaRPr kumimoji="1" lang="en-US" altLang="ja-JP" sz="2000" b="1" dirty="0" smtClean="0"/>
          </a:p>
          <a:p>
            <a:r>
              <a:rPr lang="en-US" altLang="ja-JP" dirty="0" smtClean="0">
                <a:solidFill>
                  <a:srgbClr val="FF0000"/>
                </a:solidFill>
              </a:rPr>
              <a:t>SCCC </a:t>
            </a:r>
            <a:r>
              <a:rPr lang="ja-JP" altLang="en-US" dirty="0" smtClean="0">
                <a:solidFill>
                  <a:srgbClr val="FF0000"/>
                </a:solidFill>
              </a:rPr>
              <a:t>＝　</a:t>
            </a:r>
            <a:r>
              <a:rPr lang="en-US" altLang="ja-JP" dirty="0" smtClean="0">
                <a:solidFill>
                  <a:srgbClr val="FF0000"/>
                </a:solidFill>
              </a:rPr>
              <a:t>40%</a:t>
            </a:r>
            <a:r>
              <a:rPr lang="ja-JP" altLang="en-US" dirty="0" smtClean="0">
                <a:solidFill>
                  <a:srgbClr val="FF0000"/>
                </a:solidFill>
              </a:rPr>
              <a:t>　　</a:t>
            </a:r>
            <a:r>
              <a:rPr lang="en-US" altLang="ja-JP" sz="2000" dirty="0" smtClean="0">
                <a:solidFill>
                  <a:srgbClr val="FF0000"/>
                </a:solidFill>
              </a:rPr>
              <a:t>(</a:t>
            </a:r>
            <a:r>
              <a:rPr lang="ja-JP" altLang="en-US" sz="2000" dirty="0" smtClean="0">
                <a:solidFill>
                  <a:srgbClr val="FF0000"/>
                </a:solidFill>
              </a:rPr>
              <a:t>悪化</a:t>
            </a:r>
            <a:r>
              <a:rPr lang="en-US" altLang="ja-JP" sz="2000" dirty="0" smtClean="0">
                <a:solidFill>
                  <a:srgbClr val="FF0000"/>
                </a:solidFill>
              </a:rPr>
              <a:t>?</a:t>
            </a:r>
            <a:r>
              <a:rPr lang="ja-JP" altLang="en-US" sz="2000" dirty="0" smtClean="0">
                <a:solidFill>
                  <a:srgbClr val="FF0000"/>
                </a:solidFill>
              </a:rPr>
              <a:t>）</a:t>
            </a:r>
            <a:endParaRPr kumimoji="1" lang="en-US" altLang="ja-JP" sz="2000" dirty="0" smtClean="0">
              <a:solidFill>
                <a:srgbClr val="FF0000"/>
              </a:solidFill>
            </a:endParaRPr>
          </a:p>
          <a:p>
            <a:r>
              <a:rPr kumimoji="1" lang="ja-JP" altLang="en-US" dirty="0" smtClean="0"/>
              <a:t>株価＝　</a:t>
            </a:r>
            <a:r>
              <a:rPr kumimoji="1" lang="en-US" altLang="ja-JP" dirty="0" smtClean="0"/>
              <a:t>1100</a:t>
            </a:r>
            <a:r>
              <a:rPr kumimoji="1" lang="ja-JP" altLang="en-US" dirty="0" smtClean="0"/>
              <a:t>円</a:t>
            </a:r>
            <a:endParaRPr kumimoji="1" lang="en-US" altLang="ja-JP" dirty="0" smtClean="0"/>
          </a:p>
          <a:p>
            <a:r>
              <a:rPr lang="en-US" altLang="ja-JP" dirty="0" smtClean="0"/>
              <a:t>PER=  1100/140=7.8  </a:t>
            </a:r>
          </a:p>
          <a:p>
            <a:r>
              <a:rPr lang="en-US" altLang="ja-JP" dirty="0" smtClean="0">
                <a:solidFill>
                  <a:srgbClr val="FF0000"/>
                </a:solidFill>
              </a:rPr>
              <a:t>PPER </a:t>
            </a:r>
            <a:r>
              <a:rPr lang="ja-JP" altLang="en-US" dirty="0" smtClean="0">
                <a:solidFill>
                  <a:srgbClr val="FF0000"/>
                </a:solidFill>
              </a:rPr>
              <a:t>＝</a:t>
            </a:r>
            <a:r>
              <a:rPr lang="en-US" altLang="ja-JP" dirty="0" smtClean="0">
                <a:solidFill>
                  <a:srgbClr val="FF0000"/>
                </a:solidFill>
              </a:rPr>
              <a:t>130/40= 3.25  </a:t>
            </a:r>
            <a:r>
              <a:rPr lang="en-US" altLang="ja-JP" sz="2000" dirty="0" smtClean="0">
                <a:solidFill>
                  <a:srgbClr val="FF0000"/>
                </a:solidFill>
              </a:rPr>
              <a:t>(</a:t>
            </a:r>
            <a:r>
              <a:rPr lang="ja-JP" altLang="en-US" sz="2000" dirty="0" smtClean="0">
                <a:solidFill>
                  <a:srgbClr val="FF0000"/>
                </a:solidFill>
              </a:rPr>
              <a:t>悪化）</a:t>
            </a:r>
            <a:endParaRPr kumimoji="1" lang="en-US" altLang="ja-JP" sz="2000" dirty="0" smtClean="0">
              <a:solidFill>
                <a:srgbClr val="FF0000"/>
              </a:solidFill>
            </a:endParaRPr>
          </a:p>
          <a:p>
            <a:endParaRPr kumimoji="1" lang="ja-JP" altLang="en-US" dirty="0"/>
          </a:p>
        </p:txBody>
      </p:sp>
      <p:sp>
        <p:nvSpPr>
          <p:cNvPr id="8" name="テキスト ボックス 7"/>
          <p:cNvSpPr txBox="1"/>
          <p:nvPr/>
        </p:nvSpPr>
        <p:spPr>
          <a:xfrm>
            <a:off x="1187624" y="6093296"/>
            <a:ext cx="7272808" cy="369332"/>
          </a:xfrm>
          <a:prstGeom prst="rect">
            <a:avLst/>
          </a:prstGeom>
          <a:noFill/>
        </p:spPr>
        <p:txBody>
          <a:bodyPr wrap="square" rtlCol="0">
            <a:spAutoFit/>
          </a:bodyPr>
          <a:lstStyle/>
          <a:p>
            <a:r>
              <a:rPr lang="ja-JP" altLang="en-US" dirty="0" smtClean="0"/>
              <a:t>益出し　収益力のアップではない。資本</a:t>
            </a:r>
            <a:r>
              <a:rPr lang="ja-JP" altLang="en-US" dirty="0"/>
              <a:t>市場</a:t>
            </a:r>
            <a:r>
              <a:rPr lang="ja-JP" altLang="en-US" dirty="0" smtClean="0"/>
              <a:t>がこのような指標でみれば、</a:t>
            </a:r>
            <a:endParaRPr kumimoji="1" lang="ja-JP" altLang="en-US" dirty="0"/>
          </a:p>
        </p:txBody>
      </p:sp>
      <p:sp>
        <p:nvSpPr>
          <p:cNvPr id="9" name="テキスト ボックス 8"/>
          <p:cNvSpPr txBox="1"/>
          <p:nvPr/>
        </p:nvSpPr>
        <p:spPr>
          <a:xfrm>
            <a:off x="971600" y="5631631"/>
            <a:ext cx="7848872" cy="923330"/>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b="1" dirty="0" smtClean="0"/>
              <a:t>40%</a:t>
            </a:r>
            <a:r>
              <a:rPr lang="ja-JP" altLang="en-US" b="1" dirty="0" smtClean="0"/>
              <a:t>の増益で、</a:t>
            </a:r>
            <a:r>
              <a:rPr lang="en-US" altLang="ja-JP" b="1" dirty="0" smtClean="0"/>
              <a:t>PER</a:t>
            </a:r>
            <a:r>
              <a:rPr lang="ja-JP" altLang="en-US" b="1" dirty="0" smtClean="0"/>
              <a:t>は、</a:t>
            </a:r>
            <a:r>
              <a:rPr lang="en-US" altLang="ja-JP" b="1" dirty="0" smtClean="0"/>
              <a:t>10</a:t>
            </a:r>
            <a:r>
              <a:rPr lang="ja-JP" altLang="en-US" b="1" dirty="0" smtClean="0"/>
              <a:t>　⇒　</a:t>
            </a:r>
            <a:r>
              <a:rPr lang="en-US" altLang="ja-JP" b="1" dirty="0" smtClean="0"/>
              <a:t>7.8</a:t>
            </a:r>
            <a:r>
              <a:rPr lang="ja-JP" altLang="en-US" b="1" dirty="0" smtClean="0"/>
              <a:t>　 　 →　   この株は買い。</a:t>
            </a:r>
            <a:endParaRPr lang="en-US" altLang="ja-JP" b="1" dirty="0" smtClean="0"/>
          </a:p>
          <a:p>
            <a:r>
              <a:rPr lang="en-US" altLang="ja-JP" b="1" dirty="0" smtClean="0"/>
              <a:t>SCCC</a:t>
            </a:r>
            <a:r>
              <a:rPr lang="ja-JP" altLang="en-US" b="1" dirty="0" smtClean="0"/>
              <a:t>の悪化で　</a:t>
            </a:r>
            <a:r>
              <a:rPr lang="en-US" altLang="ja-JP" b="1" dirty="0" smtClean="0"/>
              <a:t>PPER</a:t>
            </a:r>
            <a:r>
              <a:rPr lang="ja-JP" altLang="en-US" b="1" dirty="0" smtClean="0"/>
              <a:t>は　</a:t>
            </a:r>
            <a:r>
              <a:rPr lang="en-US" altLang="ja-JP" b="1" dirty="0" smtClean="0"/>
              <a:t>3.3 </a:t>
            </a:r>
            <a:r>
              <a:rPr lang="ja-JP" altLang="en-US" b="1" dirty="0" smtClean="0"/>
              <a:t>　⇒　</a:t>
            </a:r>
            <a:r>
              <a:rPr lang="en-US" altLang="ja-JP" b="1" dirty="0" smtClean="0"/>
              <a:t>3.25 </a:t>
            </a:r>
            <a:r>
              <a:rPr lang="ja-JP" altLang="en-US" b="1" dirty="0" smtClean="0"/>
              <a:t>　→　この株は売り。 逆転！</a:t>
            </a:r>
            <a:endParaRPr lang="en-US" altLang="ja-JP" b="1" dirty="0" smtClean="0"/>
          </a:p>
          <a:p>
            <a:r>
              <a:rPr lang="en-US" altLang="ja-JP" b="1" dirty="0" smtClean="0"/>
              <a:t>PER</a:t>
            </a:r>
            <a:r>
              <a:rPr lang="ja-JP" altLang="en-US" b="1" dirty="0" smtClean="0"/>
              <a:t>を意識した益出し行為は資本市場から消滅　。</a:t>
            </a:r>
            <a:r>
              <a:rPr lang="en-US" altLang="ja-JP" b="1" dirty="0" smtClean="0"/>
              <a:t>SCCC</a:t>
            </a:r>
            <a:r>
              <a:rPr lang="ja-JP" altLang="en-US" b="1" dirty="0" smtClean="0"/>
              <a:t>改善と流れ創りは加速。</a:t>
            </a:r>
            <a:endParaRPr kumimoji="1" lang="ja-JP" altLang="en-US" b="1" dirty="0"/>
          </a:p>
        </p:txBody>
      </p:sp>
      <p:sp>
        <p:nvSpPr>
          <p:cNvPr id="10" name="円/楕円 9"/>
          <p:cNvSpPr/>
          <p:nvPr/>
        </p:nvSpPr>
        <p:spPr>
          <a:xfrm>
            <a:off x="-1" y="0"/>
            <a:ext cx="4142777" cy="73430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smtClean="0">
                <a:solidFill>
                  <a:schemeClr val="tx1"/>
                </a:solidFill>
              </a:rPr>
              <a:t>PER</a:t>
            </a:r>
            <a:r>
              <a:rPr lang="ja-JP" altLang="en-US" b="1" dirty="0" smtClean="0">
                <a:solidFill>
                  <a:schemeClr val="tx1"/>
                </a:solidFill>
              </a:rPr>
              <a:t>の一人歩きを戒める</a:t>
            </a:r>
            <a:endParaRPr lang="en-US" altLang="ja-JP" b="1" dirty="0" smtClean="0">
              <a:solidFill>
                <a:schemeClr val="tx1"/>
              </a:solidFill>
            </a:endParaRPr>
          </a:p>
          <a:p>
            <a:pPr algn="ctr">
              <a:defRPr/>
            </a:pPr>
            <a:r>
              <a:rPr lang="ja-JP" altLang="en-US" b="1" dirty="0" smtClean="0">
                <a:solidFill>
                  <a:schemeClr val="tx1"/>
                </a:solidFill>
              </a:rPr>
              <a:t>資本市場</a:t>
            </a:r>
            <a:endParaRPr lang="ja-JP" altLang="en-US" b="1" dirty="0">
              <a:solidFill>
                <a:schemeClr val="tx1"/>
              </a:solidFill>
            </a:endParaRPr>
          </a:p>
        </p:txBody>
      </p:sp>
      <p:sp>
        <p:nvSpPr>
          <p:cNvPr id="11" name="右矢印 10"/>
          <p:cNvSpPr/>
          <p:nvPr/>
        </p:nvSpPr>
        <p:spPr>
          <a:xfrm>
            <a:off x="3987799" y="2240868"/>
            <a:ext cx="68125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3996943" y="3573016"/>
            <a:ext cx="68125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p:txBody>
          <a:bodyPr/>
          <a:lstStyle/>
          <a:p>
            <a:fld id="{A73E9E65-7232-4A25-85C8-103C65E9586E}" type="slidenum">
              <a:rPr kumimoji="1" lang="ja-JP" altLang="en-US" smtClean="0"/>
              <a:t>21</a:t>
            </a:fld>
            <a:endParaRPr kumimoji="1" lang="ja-JP" altLang="en-US" dirty="0"/>
          </a:p>
        </p:txBody>
      </p:sp>
      <p:sp>
        <p:nvSpPr>
          <p:cNvPr id="13" name="テキスト プレースホルダー 2"/>
          <p:cNvSpPr txBox="1">
            <a:spLocks/>
          </p:cNvSpPr>
          <p:nvPr/>
        </p:nvSpPr>
        <p:spPr>
          <a:xfrm>
            <a:off x="4644008" y="1196752"/>
            <a:ext cx="4474949" cy="864096"/>
          </a:xfrm>
          <a:prstGeom prst="rect">
            <a:avLst/>
          </a:prstGeom>
          <a:solidFill>
            <a:schemeClr val="accent6">
              <a:lumMod val="20000"/>
              <a:lumOff val="80000"/>
            </a:schemeClr>
          </a:solidFill>
          <a:ln>
            <a:solidFill>
              <a:schemeClr val="tx1"/>
            </a:solidFill>
          </a:ln>
        </p:spPr>
        <p:txBody>
          <a:bodyPr vert="horz" lIns="91440" tIns="45720" rIns="91440" bIns="45720" rtlCol="0" anchor="b">
            <a:noAutofit/>
          </a:bodyPr>
          <a:lstStyle>
            <a:lvl1pPr marL="0" indent="0" algn="l" defTabSz="914400" rtl="0" eaLnBrk="1" latinLnBrk="0" hangingPunct="1">
              <a:spcBef>
                <a:spcPct val="20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9pPr>
          </a:lstStyle>
          <a:p>
            <a:pPr algn="ctr"/>
            <a:r>
              <a:rPr lang="ja-JP" altLang="en-US" sz="2000" dirty="0" smtClean="0">
                <a:latin typeface="ＭＳ 明朝" panose="02020609040205080304" pitchFamily="17" charset="-128"/>
                <a:ea typeface="ＭＳ 明朝" panose="02020609040205080304" pitchFamily="17" charset="-128"/>
              </a:rPr>
              <a:t>潜在株価収益率：</a:t>
            </a:r>
            <a:r>
              <a:rPr lang="en-US" altLang="ja-JP" sz="2000" dirty="0" smtClean="0">
                <a:latin typeface="ＭＳ 明朝" panose="02020609040205080304" pitchFamily="17" charset="-128"/>
                <a:ea typeface="ＭＳ 明朝" panose="02020609040205080304" pitchFamily="17" charset="-128"/>
              </a:rPr>
              <a:t>PPER   </a:t>
            </a:r>
            <a:r>
              <a:rPr lang="ja-JP" altLang="en-US" sz="2000" dirty="0" smtClean="0">
                <a:latin typeface="ＭＳ 明朝" panose="02020609040205080304" pitchFamily="17" charset="-128"/>
                <a:ea typeface="ＭＳ 明朝" panose="02020609040205080304" pitchFamily="17" charset="-128"/>
              </a:rPr>
              <a:t>（</a:t>
            </a:r>
            <a:r>
              <a:rPr lang="en-US" altLang="ja-JP" sz="2000" dirty="0" smtClean="0">
                <a:latin typeface="ＭＳ 明朝" panose="02020609040205080304" pitchFamily="17" charset="-128"/>
                <a:ea typeface="ＭＳ 明朝" panose="02020609040205080304" pitchFamily="17" charset="-128"/>
              </a:rPr>
              <a:t>Potential Price Earning Ratio</a:t>
            </a:r>
            <a:r>
              <a:rPr lang="ja-JP" altLang="en-US" sz="2000" dirty="0" smtClean="0">
                <a:latin typeface="ＭＳ 明朝" panose="02020609040205080304" pitchFamily="17" charset="-128"/>
                <a:ea typeface="ＭＳ 明朝" panose="02020609040205080304" pitchFamily="17" charset="-128"/>
              </a:rPr>
              <a:t>）</a:t>
            </a:r>
            <a:endParaRPr lang="ja-JP" altLang="en-US" sz="20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38027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27584" y="548680"/>
            <a:ext cx="7762056" cy="864096"/>
          </a:xfrm>
          <a:solidFill>
            <a:schemeClr val="accent5">
              <a:lumMod val="20000"/>
              <a:lumOff val="80000"/>
            </a:schemeClr>
          </a:solidFill>
          <a:ln>
            <a:solidFill>
              <a:schemeClr val="tx1"/>
            </a:solidFill>
            <a:miter lim="800000"/>
            <a:headEnd/>
            <a:tailEnd/>
          </a:ln>
        </p:spPr>
        <p:txBody>
          <a:bodyPr>
            <a:normAutofit/>
          </a:bodyPr>
          <a:lstStyle/>
          <a:p>
            <a:r>
              <a:rPr lang="en-US" altLang="ja-JP" sz="2800" b="1" dirty="0" smtClean="0">
                <a:latin typeface="ＭＳ Ｐゴシック" charset="-128"/>
              </a:rPr>
              <a:t>ROE (</a:t>
            </a:r>
            <a:r>
              <a:rPr lang="ja-JP" altLang="en-US" sz="2800" b="1" dirty="0">
                <a:latin typeface="ＭＳ Ｐゴシック" charset="-128"/>
              </a:rPr>
              <a:t>利益分配</a:t>
            </a:r>
            <a:r>
              <a:rPr lang="ja-JP" altLang="en-US" sz="2800" b="1" dirty="0" smtClean="0">
                <a:latin typeface="ＭＳ Ｐゴシック" charset="-128"/>
              </a:rPr>
              <a:t>重視型指標</a:t>
            </a:r>
            <a:r>
              <a:rPr lang="en-US" altLang="ja-JP" sz="2800" b="1" dirty="0" smtClean="0">
                <a:latin typeface="ＭＳ Ｐゴシック" charset="-128"/>
              </a:rPr>
              <a:t>)</a:t>
            </a:r>
            <a:r>
              <a:rPr lang="ja-JP" altLang="en-US" sz="2800" b="1" dirty="0" smtClean="0">
                <a:latin typeface="ＭＳ Ｐゴシック" charset="-128"/>
              </a:rPr>
              <a:t>とＢＳＱの連携</a:t>
            </a:r>
            <a:endParaRPr lang="ja-JP" altLang="en-US" sz="2800" dirty="0">
              <a:cs typeface="Times New Roman" pitchFamily="18" charset="0"/>
            </a:endParaRPr>
          </a:p>
        </p:txBody>
      </p:sp>
      <p:sp>
        <p:nvSpPr>
          <p:cNvPr id="9219" name="Rectangle 3"/>
          <p:cNvSpPr>
            <a:spLocks noGrp="1" noChangeArrowheads="1"/>
          </p:cNvSpPr>
          <p:nvPr>
            <p:ph type="body" idx="1"/>
          </p:nvPr>
        </p:nvSpPr>
        <p:spPr>
          <a:xfrm>
            <a:off x="315686" y="1512816"/>
            <a:ext cx="8309450" cy="5228551"/>
          </a:xfrm>
          <a:solidFill>
            <a:schemeClr val="accent6">
              <a:lumMod val="20000"/>
              <a:lumOff val="80000"/>
            </a:schemeClr>
          </a:solidFill>
          <a:ln>
            <a:solidFill>
              <a:schemeClr val="tx1"/>
            </a:solidFill>
            <a:miter lim="800000"/>
            <a:headEnd/>
            <a:tailEnd/>
          </a:ln>
        </p:spPr>
        <p:txBody>
          <a:bodyPr>
            <a:noAutofit/>
          </a:bodyPr>
          <a:lstStyle/>
          <a:p>
            <a:pPr algn="just">
              <a:lnSpc>
                <a:spcPct val="90000"/>
              </a:lnSpc>
              <a:buNone/>
            </a:pPr>
            <a:r>
              <a:rPr lang="en-US" altLang="ja-JP" sz="2000" b="1" dirty="0" smtClean="0">
                <a:latin typeface="ＭＳ 明朝" panose="02020609040205080304" pitchFamily="17" charset="-128"/>
                <a:ea typeface="ＭＳ 明朝" panose="02020609040205080304" pitchFamily="17" charset="-128"/>
              </a:rPr>
              <a:t> </a:t>
            </a:r>
            <a:r>
              <a:rPr lang="en-US" altLang="ja-JP" sz="2400" b="1" dirty="0" smtClean="0">
                <a:latin typeface="ＭＳ 明朝" panose="02020609040205080304" pitchFamily="17" charset="-128"/>
                <a:ea typeface="ＭＳ 明朝" panose="02020609040205080304" pitchFamily="17" charset="-128"/>
              </a:rPr>
              <a:t>ROE</a:t>
            </a:r>
            <a:r>
              <a:rPr lang="en-US" altLang="ja-JP" sz="2000" b="1" dirty="0" smtClean="0">
                <a:latin typeface="ＭＳ 明朝" panose="02020609040205080304" pitchFamily="17" charset="-128"/>
                <a:ea typeface="ＭＳ 明朝" panose="02020609040205080304" pitchFamily="17" charset="-128"/>
              </a:rPr>
              <a:t>(</a:t>
            </a:r>
            <a:r>
              <a:rPr lang="ja-JP" altLang="en-US" sz="2000" b="1" dirty="0">
                <a:latin typeface="ＭＳ 明朝" panose="02020609040205080304" pitchFamily="17" charset="-128"/>
                <a:ea typeface="ＭＳ 明朝" panose="02020609040205080304" pitchFamily="17" charset="-128"/>
              </a:rPr>
              <a:t>株主資本利益率</a:t>
            </a:r>
            <a:r>
              <a:rPr lang="ja-JP" altLang="en-US" sz="2000" b="1" dirty="0" smtClean="0">
                <a:latin typeface="ＭＳ 明朝" panose="02020609040205080304" pitchFamily="17" charset="-128"/>
                <a:ea typeface="ＭＳ 明朝" panose="02020609040205080304" pitchFamily="17" charset="-128"/>
              </a:rPr>
              <a:t>）　</a:t>
            </a:r>
            <a:r>
              <a:rPr lang="ja-JP" altLang="en-US" sz="2000" b="1" dirty="0" smtClean="0"/>
              <a:t>＝</a:t>
            </a:r>
            <a:r>
              <a:rPr lang="ja-JP" altLang="en-US" sz="2000" b="1" dirty="0">
                <a:solidFill>
                  <a:srgbClr val="FF0000"/>
                </a:solidFill>
              </a:rPr>
              <a:t>当期</a:t>
            </a:r>
            <a:r>
              <a:rPr lang="ja-JP" altLang="en-US" sz="2000" b="1" dirty="0" smtClean="0">
                <a:solidFill>
                  <a:srgbClr val="FF0000"/>
                </a:solidFill>
              </a:rPr>
              <a:t>利益 </a:t>
            </a:r>
            <a:r>
              <a:rPr lang="en-US" altLang="ja-JP" sz="2000" b="1" dirty="0" smtClean="0">
                <a:solidFill>
                  <a:srgbClr val="FF0000"/>
                </a:solidFill>
              </a:rPr>
              <a:t>/ </a:t>
            </a:r>
            <a:r>
              <a:rPr lang="ja-JP" altLang="en-US" sz="2000" b="1" dirty="0" smtClean="0">
                <a:solidFill>
                  <a:srgbClr val="FF0000"/>
                </a:solidFill>
              </a:rPr>
              <a:t>自己</a:t>
            </a:r>
            <a:r>
              <a:rPr lang="ja-JP" altLang="en-US" sz="2000" b="1" dirty="0">
                <a:solidFill>
                  <a:srgbClr val="FF0000"/>
                </a:solidFill>
              </a:rPr>
              <a:t>資本 </a:t>
            </a:r>
            <a:endParaRPr lang="ja-JP" altLang="en-US" sz="2000" b="1" dirty="0"/>
          </a:p>
          <a:p>
            <a:pPr algn="just">
              <a:lnSpc>
                <a:spcPct val="90000"/>
              </a:lnSpc>
              <a:buFontTx/>
              <a:buNone/>
            </a:pPr>
            <a:r>
              <a:rPr lang="ja-JP" altLang="en-US" sz="2000" b="1" dirty="0"/>
              <a:t>　　＝　</a:t>
            </a:r>
            <a:r>
              <a:rPr lang="ja-JP" altLang="en-US" sz="2000" b="1" dirty="0">
                <a:solidFill>
                  <a:srgbClr val="FF0000"/>
                </a:solidFill>
              </a:rPr>
              <a:t>当期</a:t>
            </a:r>
            <a:r>
              <a:rPr lang="ja-JP" altLang="en-US" sz="2000" b="1" dirty="0" smtClean="0">
                <a:solidFill>
                  <a:srgbClr val="FF0000"/>
                </a:solidFill>
              </a:rPr>
              <a:t>利益 </a:t>
            </a:r>
            <a:r>
              <a:rPr lang="en-US" altLang="ja-JP" sz="2000" b="1" dirty="0" smtClean="0">
                <a:solidFill>
                  <a:srgbClr val="FF0000"/>
                </a:solidFill>
              </a:rPr>
              <a:t>/ </a:t>
            </a:r>
            <a:r>
              <a:rPr lang="ja-JP" altLang="en-US" sz="2000" b="1" dirty="0" smtClean="0"/>
              <a:t>売上高　</a:t>
            </a:r>
            <a:r>
              <a:rPr lang="en-US" altLang="ja-JP" sz="2000" b="1" dirty="0" smtClean="0"/>
              <a:t>×</a:t>
            </a:r>
            <a:r>
              <a:rPr lang="ja-JP" altLang="en-US" sz="2000" b="1" dirty="0" smtClean="0"/>
              <a:t>売上高 </a:t>
            </a:r>
            <a:r>
              <a:rPr lang="en-US" altLang="ja-JP" sz="2000" b="1" dirty="0" smtClean="0"/>
              <a:t>/ </a:t>
            </a:r>
            <a:r>
              <a:rPr lang="ja-JP" altLang="en-US" sz="2000" b="1" dirty="0" smtClean="0"/>
              <a:t>総資産    </a:t>
            </a:r>
            <a:r>
              <a:rPr lang="ja-JP" altLang="en-US" sz="2000" b="1" dirty="0"/>
              <a:t>（ＲＯＡ）</a:t>
            </a:r>
          </a:p>
          <a:p>
            <a:pPr algn="just">
              <a:lnSpc>
                <a:spcPct val="90000"/>
              </a:lnSpc>
              <a:buFontTx/>
              <a:buNone/>
            </a:pPr>
            <a:r>
              <a:rPr lang="ja-JP" altLang="en-US" sz="2000" b="1" dirty="0"/>
              <a:t>　　　　　　　　　　　</a:t>
            </a:r>
            <a:r>
              <a:rPr lang="en-US" altLang="ja-JP" sz="2000" b="1" dirty="0"/>
              <a:t>×</a:t>
            </a:r>
            <a:r>
              <a:rPr lang="ja-JP" altLang="en-US" sz="2000" b="1" dirty="0" smtClean="0"/>
              <a:t>総資産 </a:t>
            </a:r>
            <a:r>
              <a:rPr lang="en-US" altLang="ja-JP" sz="2000" b="1" dirty="0" smtClean="0">
                <a:solidFill>
                  <a:srgbClr val="FF0000"/>
                </a:solidFill>
              </a:rPr>
              <a:t>/ </a:t>
            </a:r>
            <a:r>
              <a:rPr lang="ja-JP" altLang="en-US" sz="2000" b="1" dirty="0" smtClean="0">
                <a:solidFill>
                  <a:srgbClr val="FF0000"/>
                </a:solidFill>
              </a:rPr>
              <a:t>自己資本 </a:t>
            </a:r>
            <a:endParaRPr lang="ja-JP" altLang="en-US" sz="2000" b="1" dirty="0">
              <a:solidFill>
                <a:srgbClr val="FF0000"/>
              </a:solidFill>
            </a:endParaRPr>
          </a:p>
          <a:p>
            <a:pPr algn="just">
              <a:lnSpc>
                <a:spcPct val="90000"/>
              </a:lnSpc>
              <a:buFontTx/>
              <a:buNone/>
            </a:pPr>
            <a:r>
              <a:rPr lang="ja-JP" altLang="en-US" sz="2000" b="1" dirty="0"/>
              <a:t>　　　　</a:t>
            </a:r>
            <a:r>
              <a:rPr lang="ja-JP" altLang="en-US" sz="2000" b="1" dirty="0" smtClean="0"/>
              <a:t>「負債</a:t>
            </a:r>
            <a:r>
              <a:rPr lang="ja-JP" altLang="en-US" sz="2000" b="1" dirty="0"/>
              <a:t>比率拡大の財務</a:t>
            </a:r>
            <a:r>
              <a:rPr lang="ja-JP" altLang="en-US" sz="2000" b="1" dirty="0" smtClean="0"/>
              <a:t>レバレッジ」 </a:t>
            </a:r>
            <a:r>
              <a:rPr lang="ja-JP" altLang="en-US" sz="2000" b="1" dirty="0"/>
              <a:t>を</a:t>
            </a:r>
            <a:r>
              <a:rPr lang="ja-JP" altLang="en-US" sz="2000" b="1" dirty="0" smtClean="0"/>
              <a:t>奨励</a:t>
            </a:r>
            <a:r>
              <a:rPr lang="ja-JP" altLang="en-US" sz="2000" b="1" dirty="0"/>
              <a:t>　</a:t>
            </a:r>
          </a:p>
          <a:p>
            <a:pPr algn="just">
              <a:lnSpc>
                <a:spcPct val="90000"/>
              </a:lnSpc>
              <a:buFontTx/>
              <a:buNone/>
            </a:pPr>
            <a:r>
              <a:rPr lang="ja-JP" altLang="en-US" sz="2000" b="1" dirty="0"/>
              <a:t>　</a:t>
            </a:r>
            <a:r>
              <a:rPr lang="ja-JP" altLang="en-US" sz="2000" b="1" dirty="0" smtClean="0"/>
              <a:t>　</a:t>
            </a:r>
            <a:r>
              <a:rPr lang="ja-JP" altLang="en-US" sz="2000" b="1" dirty="0" smtClean="0">
                <a:latin typeface="ＭＳ 明朝" panose="02020609040205080304" pitchFamily="17" charset="-128"/>
                <a:ea typeface="ＭＳ 明朝" panose="02020609040205080304" pitchFamily="17" charset="-128"/>
              </a:rPr>
              <a:t>　　</a:t>
            </a:r>
            <a:endParaRPr lang="en-US" altLang="ja-JP" sz="2000" b="1" dirty="0" smtClean="0">
              <a:latin typeface="ＭＳ 明朝" panose="02020609040205080304" pitchFamily="17" charset="-128"/>
              <a:ea typeface="ＭＳ 明朝" panose="02020609040205080304" pitchFamily="17" charset="-128"/>
            </a:endParaRPr>
          </a:p>
          <a:p>
            <a:pPr algn="just">
              <a:lnSpc>
                <a:spcPct val="90000"/>
              </a:lnSpc>
              <a:buFontTx/>
              <a:buNone/>
            </a:pPr>
            <a:r>
              <a:rPr lang="ja-JP" altLang="en-US" sz="2000" b="1" dirty="0" smtClean="0">
                <a:latin typeface="ＭＳ 明朝" panose="02020609040205080304" pitchFamily="17" charset="-128"/>
                <a:ea typeface="ＭＳ 明朝" panose="02020609040205080304" pitchFamily="17" charset="-128"/>
                <a:cs typeface="メイリオ" pitchFamily="50" charset="-128"/>
              </a:rPr>
              <a:t>他人</a:t>
            </a:r>
            <a:r>
              <a:rPr lang="ja-JP" altLang="en-US" sz="2000" b="1" dirty="0">
                <a:latin typeface="ＭＳ 明朝" panose="02020609040205080304" pitchFamily="17" charset="-128"/>
                <a:ea typeface="ＭＳ 明朝" panose="02020609040205080304" pitchFamily="17" charset="-128"/>
                <a:cs typeface="メイリオ" pitchFamily="50" charset="-128"/>
              </a:rPr>
              <a:t>資本</a:t>
            </a:r>
            <a:r>
              <a:rPr lang="en-US" altLang="ja-JP" sz="2000" b="1" dirty="0">
                <a:latin typeface="ＭＳ 明朝" panose="02020609040205080304" pitchFamily="17" charset="-128"/>
                <a:ea typeface="ＭＳ 明朝" panose="02020609040205080304" pitchFamily="17" charset="-128"/>
                <a:cs typeface="メイリオ" pitchFamily="50" charset="-128"/>
              </a:rPr>
              <a:t>(</a:t>
            </a:r>
            <a:r>
              <a:rPr lang="ja-JP" altLang="en-US" sz="2000" b="1" dirty="0">
                <a:latin typeface="ＭＳ 明朝" panose="02020609040205080304" pitchFamily="17" charset="-128"/>
                <a:ea typeface="ＭＳ 明朝" panose="02020609040205080304" pitchFamily="17" charset="-128"/>
                <a:cs typeface="メイリオ" pitchFamily="50" charset="-128"/>
              </a:rPr>
              <a:t>借金</a:t>
            </a:r>
            <a:r>
              <a:rPr lang="ja-JP" altLang="en-US" sz="2000" b="1" dirty="0" smtClean="0">
                <a:latin typeface="ＭＳ 明朝" panose="02020609040205080304" pitchFamily="17" charset="-128"/>
                <a:ea typeface="ＭＳ 明朝" panose="02020609040205080304" pitchFamily="17" charset="-128"/>
                <a:cs typeface="メイリオ" pitchFamily="50" charset="-128"/>
              </a:rPr>
              <a:t>）増、在庫増</a:t>
            </a:r>
            <a:r>
              <a:rPr lang="ja-JP" altLang="en-US" sz="2000" b="1" dirty="0">
                <a:latin typeface="ＭＳ 明朝" panose="02020609040205080304" pitchFamily="17" charset="-128"/>
                <a:ea typeface="ＭＳ 明朝" panose="02020609040205080304" pitchFamily="17" charset="-128"/>
                <a:cs typeface="メイリオ" pitchFamily="50" charset="-128"/>
              </a:rPr>
              <a:t>で目先の利益を</a:t>
            </a:r>
            <a:r>
              <a:rPr lang="ja-JP" altLang="en-US" sz="2000" b="1" dirty="0" smtClean="0">
                <a:latin typeface="ＭＳ 明朝" panose="02020609040205080304" pitchFamily="17" charset="-128"/>
                <a:ea typeface="ＭＳ 明朝" panose="02020609040205080304" pitchFamily="17" charset="-128"/>
                <a:cs typeface="メイリオ" pitchFamily="50" charset="-128"/>
              </a:rPr>
              <a:t>増やせばＲＯＥ上昇 </a:t>
            </a:r>
            <a:endParaRPr lang="en-US" altLang="ja-JP" sz="2000" b="1" dirty="0" smtClean="0">
              <a:latin typeface="ＭＳ 明朝" panose="02020609040205080304" pitchFamily="17" charset="-128"/>
              <a:ea typeface="ＭＳ 明朝" panose="02020609040205080304" pitchFamily="17" charset="-128"/>
              <a:cs typeface="メイリオ" pitchFamily="50" charset="-128"/>
            </a:endParaRPr>
          </a:p>
          <a:p>
            <a:pPr algn="just">
              <a:lnSpc>
                <a:spcPct val="90000"/>
              </a:lnSpc>
              <a:buFontTx/>
              <a:buNone/>
            </a:pPr>
            <a:r>
              <a:rPr lang="ja-JP" altLang="en-US" sz="2000" b="1" dirty="0" smtClean="0">
                <a:latin typeface="ＭＳ 明朝" panose="02020609040205080304" pitchFamily="17" charset="-128"/>
                <a:ea typeface="ＭＳ 明朝" panose="02020609040205080304" pitchFamily="17" charset="-128"/>
                <a:cs typeface="メイリオ" pitchFamily="50" charset="-128"/>
              </a:rPr>
              <a:t>　⇒　すると株価上昇 </a:t>
            </a:r>
            <a:r>
              <a:rPr lang="en-US" altLang="ja-JP" sz="2000" b="1" dirty="0" smtClean="0">
                <a:latin typeface="ＭＳ 明朝" panose="02020609040205080304" pitchFamily="17" charset="-128"/>
                <a:ea typeface="ＭＳ 明朝" panose="02020609040205080304" pitchFamily="17" charset="-128"/>
                <a:cs typeface="メイリオ" pitchFamily="50" charset="-128"/>
              </a:rPr>
              <a:t>?  </a:t>
            </a:r>
          </a:p>
          <a:p>
            <a:pPr algn="just">
              <a:lnSpc>
                <a:spcPct val="90000"/>
              </a:lnSpc>
              <a:buFontTx/>
              <a:buNone/>
            </a:pPr>
            <a:r>
              <a:rPr lang="ja-JP" altLang="en-US" sz="2000" b="1" dirty="0">
                <a:latin typeface="ＭＳ 明朝" panose="02020609040205080304" pitchFamily="17" charset="-128"/>
                <a:ea typeface="ＭＳ 明朝" panose="02020609040205080304" pitchFamily="17" charset="-128"/>
                <a:cs typeface="メイリオ" pitchFamily="50" charset="-128"/>
              </a:rPr>
              <a:t>　</a:t>
            </a:r>
            <a:r>
              <a:rPr lang="ja-JP" altLang="en-US" sz="2000" b="1" dirty="0" smtClean="0">
                <a:latin typeface="ＭＳ 明朝" panose="02020609040205080304" pitchFamily="17" charset="-128"/>
                <a:ea typeface="ＭＳ 明朝" panose="02020609040205080304" pitchFamily="17" charset="-128"/>
                <a:cs typeface="メイリオ" pitchFamily="50" charset="-128"/>
              </a:rPr>
              <a:t>⇒　すると ストックオプション所有者は儲かる？</a:t>
            </a:r>
            <a:endParaRPr lang="en-US" altLang="ja-JP" sz="2000" b="1" dirty="0" smtClean="0">
              <a:latin typeface="ＭＳ 明朝" panose="02020609040205080304" pitchFamily="17" charset="-128"/>
              <a:ea typeface="ＭＳ 明朝" panose="02020609040205080304" pitchFamily="17" charset="-128"/>
              <a:cs typeface="メイリオ" pitchFamily="50" charset="-128"/>
            </a:endParaRPr>
          </a:p>
          <a:p>
            <a:pPr algn="just">
              <a:lnSpc>
                <a:spcPct val="90000"/>
              </a:lnSpc>
              <a:buFontTx/>
              <a:buNone/>
            </a:pPr>
            <a:r>
              <a:rPr lang="ja-JP" altLang="en-US" sz="2000" b="1" dirty="0">
                <a:latin typeface="ＭＳ 明朝" panose="02020609040205080304" pitchFamily="17" charset="-128"/>
                <a:ea typeface="ＭＳ 明朝" panose="02020609040205080304" pitchFamily="17" charset="-128"/>
                <a:cs typeface="メイリオ" pitchFamily="50" charset="-128"/>
              </a:rPr>
              <a:t>　</a:t>
            </a:r>
            <a:r>
              <a:rPr lang="ja-JP" altLang="en-US" sz="2000" b="1" dirty="0" smtClean="0">
                <a:latin typeface="ＭＳ 明朝" panose="02020609040205080304" pitchFamily="17" charset="-128"/>
                <a:ea typeface="ＭＳ 明朝" panose="02020609040205080304" pitchFamily="17" charset="-128"/>
                <a:cs typeface="メイリオ" pitchFamily="50" charset="-128"/>
              </a:rPr>
              <a:t>⇒　イノベーションにお金が廻りにくい体質 ⇒　ＢＳＱ値の悪化</a:t>
            </a:r>
            <a:endParaRPr lang="en-US" altLang="ja-JP" sz="2000" b="1" dirty="0" smtClean="0">
              <a:latin typeface="ＭＳ 明朝" panose="02020609040205080304" pitchFamily="17" charset="-128"/>
              <a:ea typeface="ＭＳ 明朝" panose="02020609040205080304" pitchFamily="17" charset="-128"/>
            </a:endParaRPr>
          </a:p>
          <a:p>
            <a:pPr algn="just">
              <a:lnSpc>
                <a:spcPct val="90000"/>
              </a:lnSpc>
              <a:buFontTx/>
              <a:buNone/>
            </a:pPr>
            <a:endParaRPr lang="en-US" altLang="ja-JP" sz="2000" b="1" dirty="0" smtClean="0">
              <a:latin typeface="ＭＳ 明朝" panose="02020609040205080304" pitchFamily="17" charset="-128"/>
              <a:ea typeface="ＭＳ 明朝" panose="02020609040205080304" pitchFamily="17" charset="-128"/>
            </a:endParaRPr>
          </a:p>
          <a:p>
            <a:pPr algn="just">
              <a:lnSpc>
                <a:spcPct val="90000"/>
              </a:lnSpc>
              <a:buFontTx/>
              <a:buNone/>
            </a:pPr>
            <a:r>
              <a:rPr lang="ja-JP" altLang="en-US" sz="2000" b="1" dirty="0" smtClean="0">
                <a:latin typeface="ＭＳ 明朝" panose="02020609040205080304" pitchFamily="17" charset="-128"/>
                <a:ea typeface="ＭＳ 明朝" panose="02020609040205080304" pitchFamily="17" charset="-128"/>
              </a:rPr>
              <a:t>利益</a:t>
            </a:r>
            <a:r>
              <a:rPr lang="ja-JP" altLang="en-US" sz="2000" b="1" dirty="0">
                <a:latin typeface="ＭＳ 明朝" panose="02020609040205080304" pitchFamily="17" charset="-128"/>
                <a:ea typeface="ＭＳ 明朝" panose="02020609040205080304" pitchFamily="17" charset="-128"/>
              </a:rPr>
              <a:t>分配</a:t>
            </a:r>
            <a:r>
              <a:rPr lang="ja-JP" altLang="en-US" sz="2000" b="1" dirty="0" smtClean="0">
                <a:latin typeface="ＭＳ 明朝" panose="02020609040205080304" pitchFamily="17" charset="-128"/>
                <a:ea typeface="ＭＳ 明朝" panose="02020609040205080304" pitchFamily="17" charset="-128"/>
              </a:rPr>
              <a:t>重視型指標　</a:t>
            </a:r>
            <a:r>
              <a:rPr lang="en-US" altLang="ja-JP" sz="2000" b="1" dirty="0" smtClean="0">
                <a:latin typeface="ＭＳ 明朝" panose="02020609040205080304" pitchFamily="17" charset="-128"/>
                <a:ea typeface="ＭＳ 明朝" panose="02020609040205080304" pitchFamily="17" charset="-128"/>
              </a:rPr>
              <a:t>ROE</a:t>
            </a:r>
            <a:r>
              <a:rPr lang="ja-JP" altLang="en-US" sz="2000" b="1" dirty="0" smtClean="0">
                <a:latin typeface="ＭＳ 明朝" panose="02020609040205080304" pitchFamily="17" charset="-128"/>
                <a:ea typeface="ＭＳ 明朝" panose="02020609040205080304" pitchFamily="17" charset="-128"/>
              </a:rPr>
              <a:t>の</a:t>
            </a:r>
            <a:r>
              <a:rPr lang="ja-JP" altLang="en-US" sz="2000" b="1" dirty="0">
                <a:latin typeface="ＭＳ 明朝" panose="02020609040205080304" pitchFamily="17" charset="-128"/>
                <a:ea typeface="ＭＳ 明朝" panose="02020609040205080304" pitchFamily="17" charset="-128"/>
              </a:rPr>
              <a:t>限界</a:t>
            </a:r>
            <a:r>
              <a:rPr lang="en-US" altLang="ja-JP" sz="2000" b="1" dirty="0" smtClean="0">
                <a:latin typeface="ＭＳ 明朝" panose="02020609040205080304" pitchFamily="17" charset="-128"/>
                <a:ea typeface="ＭＳ 明朝" panose="02020609040205080304" pitchFamily="17" charset="-128"/>
              </a:rPr>
              <a:t>:</a:t>
            </a:r>
            <a:r>
              <a:rPr lang="ja-JP" altLang="en-US" sz="2000" b="1" dirty="0" smtClean="0">
                <a:latin typeface="ＭＳ 明朝" panose="02020609040205080304" pitchFamily="17" charset="-128"/>
                <a:ea typeface="ＭＳ 明朝" panose="02020609040205080304" pitchFamily="17" charset="-128"/>
              </a:rPr>
              <a:t>　オペレーション</a:t>
            </a:r>
            <a:r>
              <a:rPr lang="en-US" altLang="ja-JP" sz="2000" b="1" dirty="0" smtClean="0">
                <a:latin typeface="ＭＳ 明朝" panose="02020609040205080304" pitchFamily="17" charset="-128"/>
                <a:ea typeface="ＭＳ 明朝" panose="02020609040205080304" pitchFamily="17" charset="-128"/>
              </a:rPr>
              <a:t>(</a:t>
            </a:r>
            <a:r>
              <a:rPr lang="ja-JP" altLang="en-US" sz="2000" b="1" dirty="0" smtClean="0">
                <a:latin typeface="ＭＳ 明朝" panose="02020609040205080304" pitchFamily="17" charset="-128"/>
                <a:ea typeface="ＭＳ 明朝" panose="02020609040205080304" pitchFamily="17" charset="-128"/>
              </a:rPr>
              <a:t>ものづくりの現場力）を</a:t>
            </a:r>
            <a:r>
              <a:rPr lang="ja-JP" altLang="en-US" sz="2000" b="1" dirty="0" smtClean="0">
                <a:solidFill>
                  <a:srgbClr val="FF0000"/>
                </a:solidFill>
                <a:latin typeface="ＭＳ 明朝" panose="02020609040205080304" pitchFamily="17" charset="-128"/>
                <a:ea typeface="ＭＳ 明朝" panose="02020609040205080304" pitchFamily="17" charset="-128"/>
              </a:rPr>
              <a:t>進化へと誘導する機能がない　⇒　</a:t>
            </a:r>
            <a:r>
              <a:rPr lang="ja-JP" altLang="en-US" sz="2000" b="1" dirty="0" smtClean="0">
                <a:latin typeface="ＭＳ 明朝" panose="02020609040205080304" pitchFamily="17" charset="-128"/>
                <a:ea typeface="ＭＳ 明朝" panose="02020609040205080304" pitchFamily="17" charset="-128"/>
              </a:rPr>
              <a:t>製造業をほろぼす！　</a:t>
            </a:r>
            <a:r>
              <a:rPr lang="ja-JP" altLang="en-US" sz="2000" b="1" dirty="0">
                <a:latin typeface="ＭＳ 明朝" panose="02020609040205080304" pitchFamily="17" charset="-128"/>
                <a:ea typeface="ＭＳ 明朝" panose="02020609040205080304" pitchFamily="17" charset="-128"/>
              </a:rPr>
              <a:t>　</a:t>
            </a:r>
            <a:endParaRPr lang="en-US" altLang="ja-JP" sz="2000" b="1" dirty="0" smtClean="0">
              <a:latin typeface="ＭＳ 明朝" panose="02020609040205080304" pitchFamily="17" charset="-128"/>
              <a:ea typeface="ＭＳ 明朝" panose="02020609040205080304" pitchFamily="17" charset="-128"/>
            </a:endParaRPr>
          </a:p>
          <a:p>
            <a:pPr algn="just">
              <a:lnSpc>
                <a:spcPct val="90000"/>
              </a:lnSpc>
              <a:buFontTx/>
              <a:buNone/>
            </a:pPr>
            <a:r>
              <a:rPr lang="ja-JP" altLang="en-US" sz="2000" b="1" dirty="0" smtClean="0">
                <a:latin typeface="ＭＳ 明朝" panose="02020609040205080304" pitchFamily="17" charset="-128"/>
                <a:ea typeface="ＭＳ 明朝" panose="02020609040205080304" pitchFamily="17" charset="-128"/>
              </a:rPr>
              <a:t>　　⇒　但し、資本市場が</a:t>
            </a:r>
            <a:r>
              <a:rPr lang="en-US" altLang="ja-JP" sz="2000" b="1" dirty="0" smtClean="0">
                <a:latin typeface="ＭＳ 明朝" panose="02020609040205080304" pitchFamily="17" charset="-128"/>
                <a:ea typeface="ＭＳ 明朝" panose="02020609040205080304" pitchFamily="17" charset="-128"/>
              </a:rPr>
              <a:t>BSQ</a:t>
            </a:r>
            <a:r>
              <a:rPr lang="ja-JP" altLang="en-US" sz="2000" b="1" dirty="0" smtClean="0">
                <a:latin typeface="ＭＳ 明朝" panose="02020609040205080304" pitchFamily="17" charset="-128"/>
                <a:ea typeface="ＭＳ 明朝" panose="02020609040205080304" pitchFamily="17" charset="-128"/>
              </a:rPr>
              <a:t>値を「</a:t>
            </a:r>
            <a:r>
              <a:rPr lang="en-US" altLang="ja-JP" sz="2000" b="1" dirty="0" smtClean="0">
                <a:latin typeface="ＭＳ 明朝" panose="02020609040205080304" pitchFamily="17" charset="-128"/>
                <a:ea typeface="ＭＳ 明朝" panose="02020609040205080304" pitchFamily="17" charset="-128"/>
              </a:rPr>
              <a:t>ROE</a:t>
            </a:r>
            <a:r>
              <a:rPr lang="ja-JP" altLang="en-US" sz="2000" b="1" dirty="0" smtClean="0">
                <a:latin typeface="ＭＳ 明朝" panose="02020609040205080304" pitchFamily="17" charset="-128"/>
                <a:ea typeface="ＭＳ 明朝" panose="02020609040205080304" pitchFamily="17" charset="-128"/>
              </a:rPr>
              <a:t>の信頼性担保指標」と位置づけて</a:t>
            </a:r>
            <a:r>
              <a:rPr lang="en-US" altLang="ja-JP" sz="2000" b="1" dirty="0" smtClean="0">
                <a:latin typeface="ＭＳ 明朝" panose="02020609040205080304" pitchFamily="17" charset="-128"/>
                <a:ea typeface="ＭＳ 明朝" panose="02020609040205080304" pitchFamily="17" charset="-128"/>
              </a:rPr>
              <a:t>SCCC</a:t>
            </a:r>
            <a:r>
              <a:rPr lang="ja-JP" altLang="en-US" sz="2000" b="1" dirty="0" smtClean="0">
                <a:latin typeface="ＭＳ 明朝" panose="02020609040205080304" pitchFamily="17" charset="-128"/>
                <a:ea typeface="ＭＳ 明朝" panose="02020609040205080304" pitchFamily="17" charset="-128"/>
              </a:rPr>
              <a:t>とともに採用すれば、</a:t>
            </a:r>
            <a:r>
              <a:rPr lang="en-US" altLang="ja-JP" sz="2000" b="1" dirty="0" smtClean="0">
                <a:latin typeface="ＭＳ 明朝" panose="02020609040205080304" pitchFamily="17" charset="-128"/>
                <a:ea typeface="ＭＳ 明朝" panose="02020609040205080304" pitchFamily="17" charset="-128"/>
              </a:rPr>
              <a:t>ROE</a:t>
            </a:r>
            <a:r>
              <a:rPr lang="ja-JP" altLang="en-US" sz="2000" b="1" dirty="0" smtClean="0">
                <a:latin typeface="ＭＳ 明朝" panose="02020609040205080304" pitchFamily="17" charset="-128"/>
                <a:ea typeface="ＭＳ 明朝" panose="02020609040205080304" pitchFamily="17" charset="-128"/>
              </a:rPr>
              <a:t>の一人歩きに振り回されない金融・資本市場が可能。</a:t>
            </a:r>
            <a:endParaRPr lang="en-US" altLang="ja-JP" sz="2000" b="1" dirty="0" smtClean="0">
              <a:latin typeface="ＭＳ 明朝" panose="02020609040205080304" pitchFamily="17" charset="-128"/>
              <a:ea typeface="ＭＳ 明朝" panose="02020609040205080304" pitchFamily="17" charset="-128"/>
            </a:endParaRPr>
          </a:p>
          <a:p>
            <a:pPr algn="just">
              <a:lnSpc>
                <a:spcPct val="90000"/>
              </a:lnSpc>
              <a:buFontTx/>
              <a:buNone/>
            </a:pPr>
            <a:endParaRPr lang="ja-JP" altLang="en-US" b="1" dirty="0">
              <a:latin typeface="ＭＳ 明朝" panose="02020609040205080304" pitchFamily="17" charset="-128"/>
              <a:ea typeface="ＭＳ 明朝" panose="02020609040205080304" pitchFamily="17" charset="-128"/>
            </a:endParaRPr>
          </a:p>
        </p:txBody>
      </p:sp>
      <p:sp>
        <p:nvSpPr>
          <p:cNvPr id="3" name="スライド番号プレースホルダー 2"/>
          <p:cNvSpPr>
            <a:spLocks noGrp="1"/>
          </p:cNvSpPr>
          <p:nvPr>
            <p:ph type="sldNum" sz="quarter" idx="12"/>
          </p:nvPr>
        </p:nvSpPr>
        <p:spPr/>
        <p:txBody>
          <a:bodyPr/>
          <a:lstStyle/>
          <a:p>
            <a:fld id="{A4B306A5-865F-4FA8-AE98-D2094C1650F0}" type="slidenum">
              <a:rPr kumimoji="1" lang="ja-JP" altLang="en-US" smtClean="0"/>
              <a:t>22</a:t>
            </a:fld>
            <a:endParaRPr kumimoji="1" lang="ja-JP" altLang="en-US" dirty="0"/>
          </a:p>
        </p:txBody>
      </p:sp>
      <p:sp>
        <p:nvSpPr>
          <p:cNvPr id="2" name="円/楕円 1"/>
          <p:cNvSpPr/>
          <p:nvPr/>
        </p:nvSpPr>
        <p:spPr>
          <a:xfrm>
            <a:off x="179512" y="116632"/>
            <a:ext cx="3600400" cy="648072"/>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ROE</a:t>
            </a:r>
            <a:r>
              <a:rPr kumimoji="1" lang="ja-JP" altLang="en-US" b="1" dirty="0" smtClean="0">
                <a:solidFill>
                  <a:schemeClr val="tx1"/>
                </a:solidFill>
              </a:rPr>
              <a:t>の一人歩きを避ける資本市場</a:t>
            </a:r>
            <a:endParaRPr kumimoji="1" lang="ja-JP" altLang="en-US" b="1" dirty="0">
              <a:solidFill>
                <a:schemeClr val="tx1"/>
              </a:solidFill>
            </a:endParaRPr>
          </a:p>
        </p:txBody>
      </p:sp>
    </p:spTree>
    <p:extLst>
      <p:ext uri="{BB962C8B-B14F-4D97-AF65-F5344CB8AC3E}">
        <p14:creationId xmlns:p14="http://schemas.microsoft.com/office/powerpoint/2010/main" val="15139159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916238" y="2420938"/>
            <a:ext cx="3168650" cy="158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t>加工･組立・出荷</a:t>
            </a:r>
          </a:p>
        </p:txBody>
      </p:sp>
      <p:sp>
        <p:nvSpPr>
          <p:cNvPr id="5" name="正方形/長方形 4"/>
          <p:cNvSpPr/>
          <p:nvPr/>
        </p:nvSpPr>
        <p:spPr>
          <a:xfrm>
            <a:off x="1619250" y="1412875"/>
            <a:ext cx="936625" cy="18716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発注</a:t>
            </a:r>
          </a:p>
        </p:txBody>
      </p:sp>
      <p:sp>
        <p:nvSpPr>
          <p:cNvPr id="6" name="正方形/長方形 5"/>
          <p:cNvSpPr/>
          <p:nvPr/>
        </p:nvSpPr>
        <p:spPr>
          <a:xfrm>
            <a:off x="6588125" y="1341438"/>
            <a:ext cx="936625" cy="18716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受注</a:t>
            </a:r>
          </a:p>
        </p:txBody>
      </p:sp>
      <p:sp>
        <p:nvSpPr>
          <p:cNvPr id="6149" name="テキスト ボックス 6"/>
          <p:cNvSpPr txBox="1">
            <a:spLocks noChangeArrowheads="1"/>
          </p:cNvSpPr>
          <p:nvPr/>
        </p:nvSpPr>
        <p:spPr bwMode="auto">
          <a:xfrm>
            <a:off x="1925638" y="260648"/>
            <a:ext cx="6102350" cy="584200"/>
          </a:xfrm>
          <a:prstGeom prst="rect">
            <a:avLst/>
          </a:prstGeom>
          <a:solidFill>
            <a:schemeClr val="accent6">
              <a:lumMod val="20000"/>
              <a:lumOff val="80000"/>
            </a:schemeClr>
          </a:solidFill>
          <a:ln w="9525">
            <a:solidFill>
              <a:schemeClr val="tx1"/>
            </a:solidFill>
            <a:miter lim="800000"/>
            <a:headEnd/>
            <a:tailEnd/>
          </a:ln>
        </p:spPr>
        <p:txBody>
          <a:bodyPr>
            <a:spAutoFit/>
          </a:bodyPr>
          <a:lstStyle/>
          <a:p>
            <a:pPr eaLnBrk="1" hangingPunct="1">
              <a:defRPr/>
            </a:pPr>
            <a:r>
              <a:rPr lang="ja-JP" altLang="en-US" sz="3200" dirty="0">
                <a:latin typeface="メイリオ" pitchFamily="50" charset="-128"/>
                <a:ea typeface="メイリオ" pitchFamily="50" charset="-128"/>
              </a:rPr>
              <a:t>　　顧客に向かう流れを創る</a:t>
            </a:r>
          </a:p>
        </p:txBody>
      </p:sp>
      <p:sp>
        <p:nvSpPr>
          <p:cNvPr id="8" name="直方体 7"/>
          <p:cNvSpPr/>
          <p:nvPr/>
        </p:nvSpPr>
        <p:spPr>
          <a:xfrm>
            <a:off x="179388" y="2708275"/>
            <a:ext cx="1008062" cy="1657350"/>
          </a:xfrm>
          <a:prstGeom prst="cub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仕入先</a:t>
            </a:r>
          </a:p>
        </p:txBody>
      </p:sp>
      <p:sp>
        <p:nvSpPr>
          <p:cNvPr id="9" name="直方体 8"/>
          <p:cNvSpPr/>
          <p:nvPr/>
        </p:nvSpPr>
        <p:spPr>
          <a:xfrm>
            <a:off x="7920038" y="2420938"/>
            <a:ext cx="973137" cy="1655762"/>
          </a:xfrm>
          <a:prstGeom prst="cub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顧客</a:t>
            </a:r>
          </a:p>
        </p:txBody>
      </p:sp>
      <p:cxnSp>
        <p:nvCxnSpPr>
          <p:cNvPr id="11" name="直線コネクタ 10"/>
          <p:cNvCxnSpPr>
            <a:stCxn id="8" idx="5"/>
            <a:endCxn id="5" idx="1"/>
          </p:cNvCxnSpPr>
          <p:nvPr/>
        </p:nvCxnSpPr>
        <p:spPr>
          <a:xfrm flipV="1">
            <a:off x="1187450" y="2349500"/>
            <a:ext cx="431800" cy="10620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5" idx="3"/>
            <a:endCxn id="3" idx="1"/>
          </p:cNvCxnSpPr>
          <p:nvPr/>
        </p:nvCxnSpPr>
        <p:spPr>
          <a:xfrm>
            <a:off x="2555875" y="2349500"/>
            <a:ext cx="360363" cy="863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3" idx="3"/>
            <a:endCxn id="6" idx="1"/>
          </p:cNvCxnSpPr>
          <p:nvPr/>
        </p:nvCxnSpPr>
        <p:spPr>
          <a:xfrm flipV="1">
            <a:off x="6084888" y="2276475"/>
            <a:ext cx="503237" cy="936625"/>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6" idx="3"/>
            <a:endCxn id="9" idx="2"/>
          </p:cNvCxnSpPr>
          <p:nvPr/>
        </p:nvCxnSpPr>
        <p:spPr>
          <a:xfrm>
            <a:off x="7524750" y="2276475"/>
            <a:ext cx="395288" cy="1093788"/>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1619250" y="3573463"/>
            <a:ext cx="936625" cy="1871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t>仕入</a:t>
            </a:r>
          </a:p>
        </p:txBody>
      </p:sp>
      <p:sp>
        <p:nvSpPr>
          <p:cNvPr id="21" name="正方形/長方形 20"/>
          <p:cNvSpPr/>
          <p:nvPr/>
        </p:nvSpPr>
        <p:spPr>
          <a:xfrm>
            <a:off x="6588125" y="3573463"/>
            <a:ext cx="936625" cy="1871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t>納入</a:t>
            </a:r>
          </a:p>
        </p:txBody>
      </p:sp>
      <p:cxnSp>
        <p:nvCxnSpPr>
          <p:cNvPr id="27" name="直線コネクタ 26"/>
          <p:cNvCxnSpPr>
            <a:stCxn id="8" idx="5"/>
            <a:endCxn id="20" idx="1"/>
          </p:cNvCxnSpPr>
          <p:nvPr/>
        </p:nvCxnSpPr>
        <p:spPr>
          <a:xfrm>
            <a:off x="1187450" y="3411538"/>
            <a:ext cx="431800" cy="1096962"/>
          </a:xfrm>
          <a:prstGeom prst="line">
            <a:avLst/>
          </a:prstGeom>
          <a:ln w="571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0" idx="3"/>
            <a:endCxn id="3" idx="1"/>
          </p:cNvCxnSpPr>
          <p:nvPr/>
        </p:nvCxnSpPr>
        <p:spPr>
          <a:xfrm flipV="1">
            <a:off x="2555875" y="3213100"/>
            <a:ext cx="360363" cy="1295400"/>
          </a:xfrm>
          <a:prstGeom prst="line">
            <a:avLst/>
          </a:prstGeom>
          <a:ln w="571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3" idx="3"/>
            <a:endCxn id="21" idx="1"/>
          </p:cNvCxnSpPr>
          <p:nvPr/>
        </p:nvCxnSpPr>
        <p:spPr>
          <a:xfrm>
            <a:off x="6084888" y="3213100"/>
            <a:ext cx="503237" cy="1295400"/>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1" idx="3"/>
            <a:endCxn id="9" idx="2"/>
          </p:cNvCxnSpPr>
          <p:nvPr/>
        </p:nvCxnSpPr>
        <p:spPr>
          <a:xfrm flipV="1">
            <a:off x="7524750" y="3370263"/>
            <a:ext cx="395288" cy="1138237"/>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2268538" y="2060575"/>
            <a:ext cx="4535487" cy="309721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400" b="1" dirty="0"/>
          </a:p>
        </p:txBody>
      </p:sp>
      <p:sp>
        <p:nvSpPr>
          <p:cNvPr id="43" name="円/楕円 42"/>
          <p:cNvSpPr/>
          <p:nvPr/>
        </p:nvSpPr>
        <p:spPr>
          <a:xfrm>
            <a:off x="971550" y="1052513"/>
            <a:ext cx="1944688" cy="30972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44" name="円/楕円 43"/>
          <p:cNvSpPr/>
          <p:nvPr/>
        </p:nvSpPr>
        <p:spPr>
          <a:xfrm>
            <a:off x="6084888" y="1052513"/>
            <a:ext cx="1943100" cy="30972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22" name="円柱 21"/>
          <p:cNvSpPr/>
          <p:nvPr/>
        </p:nvSpPr>
        <p:spPr>
          <a:xfrm rot="16200000">
            <a:off x="6840537" y="2312988"/>
            <a:ext cx="576263" cy="1944688"/>
          </a:xfrm>
          <a:prstGeom prst="ca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400" b="1" dirty="0"/>
          </a:p>
        </p:txBody>
      </p:sp>
      <p:sp>
        <p:nvSpPr>
          <p:cNvPr id="23" name="円柱 22"/>
          <p:cNvSpPr/>
          <p:nvPr/>
        </p:nvSpPr>
        <p:spPr>
          <a:xfrm rot="16200000">
            <a:off x="1727200" y="2312988"/>
            <a:ext cx="576263" cy="1944687"/>
          </a:xfrm>
          <a:prstGeom prst="ca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400" b="1" dirty="0"/>
          </a:p>
        </p:txBody>
      </p:sp>
      <p:sp>
        <p:nvSpPr>
          <p:cNvPr id="24" name="フリーフォーム 23"/>
          <p:cNvSpPr/>
          <p:nvPr/>
        </p:nvSpPr>
        <p:spPr>
          <a:xfrm>
            <a:off x="2943225" y="1746250"/>
            <a:ext cx="3290888" cy="4387850"/>
          </a:xfrm>
          <a:custGeom>
            <a:avLst/>
            <a:gdLst>
              <a:gd name="connsiteX0" fmla="*/ 0 w 3291840"/>
              <a:gd name="connsiteY0" fmla="*/ 980902 h 4389120"/>
              <a:gd name="connsiteX1" fmla="*/ 99753 w 3291840"/>
              <a:gd name="connsiteY1" fmla="*/ 1064029 h 4389120"/>
              <a:gd name="connsiteX2" fmla="*/ 199506 w 3291840"/>
              <a:gd name="connsiteY2" fmla="*/ 1097280 h 4389120"/>
              <a:gd name="connsiteX3" fmla="*/ 216131 w 3291840"/>
              <a:gd name="connsiteY3" fmla="*/ 1180407 h 4389120"/>
              <a:gd name="connsiteX4" fmla="*/ 232757 w 3291840"/>
              <a:gd name="connsiteY4" fmla="*/ 1246909 h 4389120"/>
              <a:gd name="connsiteX5" fmla="*/ 216131 w 3291840"/>
              <a:gd name="connsiteY5" fmla="*/ 1313411 h 4389120"/>
              <a:gd name="connsiteX6" fmla="*/ 232757 w 3291840"/>
              <a:gd name="connsiteY6" fmla="*/ 1064029 h 4389120"/>
              <a:gd name="connsiteX7" fmla="*/ 382386 w 3291840"/>
              <a:gd name="connsiteY7" fmla="*/ 814647 h 4389120"/>
              <a:gd name="connsiteX8" fmla="*/ 432262 w 3291840"/>
              <a:gd name="connsiteY8" fmla="*/ 798022 h 4389120"/>
              <a:gd name="connsiteX9" fmla="*/ 448888 w 3291840"/>
              <a:gd name="connsiteY9" fmla="*/ 748145 h 4389120"/>
              <a:gd name="connsiteX10" fmla="*/ 482139 w 3291840"/>
              <a:gd name="connsiteY10" fmla="*/ 798022 h 4389120"/>
              <a:gd name="connsiteX11" fmla="*/ 465513 w 3291840"/>
              <a:gd name="connsiteY11" fmla="*/ 1147156 h 4389120"/>
              <a:gd name="connsiteX12" fmla="*/ 415637 w 3291840"/>
              <a:gd name="connsiteY12" fmla="*/ 1280160 h 4389120"/>
              <a:gd name="connsiteX13" fmla="*/ 365760 w 3291840"/>
              <a:gd name="connsiteY13" fmla="*/ 1379912 h 4389120"/>
              <a:gd name="connsiteX14" fmla="*/ 232757 w 3291840"/>
              <a:gd name="connsiteY14" fmla="*/ 1479665 h 4389120"/>
              <a:gd name="connsiteX15" fmla="*/ 232757 w 3291840"/>
              <a:gd name="connsiteY15" fmla="*/ 1612669 h 4389120"/>
              <a:gd name="connsiteX16" fmla="*/ 249382 w 3291840"/>
              <a:gd name="connsiteY16" fmla="*/ 1978429 h 4389120"/>
              <a:gd name="connsiteX17" fmla="*/ 382386 w 3291840"/>
              <a:gd name="connsiteY17" fmla="*/ 1895302 h 4389120"/>
              <a:gd name="connsiteX18" fmla="*/ 399011 w 3291840"/>
              <a:gd name="connsiteY18" fmla="*/ 1845425 h 4389120"/>
              <a:gd name="connsiteX19" fmla="*/ 498764 w 3291840"/>
              <a:gd name="connsiteY19" fmla="*/ 1729047 h 4389120"/>
              <a:gd name="connsiteX20" fmla="*/ 548640 w 3291840"/>
              <a:gd name="connsiteY20" fmla="*/ 1662545 h 4389120"/>
              <a:gd name="connsiteX21" fmla="*/ 565266 w 3291840"/>
              <a:gd name="connsiteY21" fmla="*/ 1512916 h 4389120"/>
              <a:gd name="connsiteX22" fmla="*/ 648393 w 3291840"/>
              <a:gd name="connsiteY22" fmla="*/ 1346662 h 4389120"/>
              <a:gd name="connsiteX23" fmla="*/ 698270 w 3291840"/>
              <a:gd name="connsiteY23" fmla="*/ 1246909 h 4389120"/>
              <a:gd name="connsiteX24" fmla="*/ 748146 w 3291840"/>
              <a:gd name="connsiteY24" fmla="*/ 1213658 h 4389120"/>
              <a:gd name="connsiteX25" fmla="*/ 781397 w 3291840"/>
              <a:gd name="connsiteY25" fmla="*/ 1429789 h 4389120"/>
              <a:gd name="connsiteX26" fmla="*/ 881150 w 3291840"/>
              <a:gd name="connsiteY26" fmla="*/ 1679171 h 4389120"/>
              <a:gd name="connsiteX27" fmla="*/ 914400 w 3291840"/>
              <a:gd name="connsiteY27" fmla="*/ 1745672 h 4389120"/>
              <a:gd name="connsiteX28" fmla="*/ 931026 w 3291840"/>
              <a:gd name="connsiteY28" fmla="*/ 1795549 h 4389120"/>
              <a:gd name="connsiteX29" fmla="*/ 997528 w 3291840"/>
              <a:gd name="connsiteY29" fmla="*/ 1895302 h 4389120"/>
              <a:gd name="connsiteX30" fmla="*/ 1030779 w 3291840"/>
              <a:gd name="connsiteY30" fmla="*/ 1945178 h 4389120"/>
              <a:gd name="connsiteX31" fmla="*/ 1113906 w 3291840"/>
              <a:gd name="connsiteY31" fmla="*/ 1911927 h 4389120"/>
              <a:gd name="connsiteX32" fmla="*/ 1180408 w 3291840"/>
              <a:gd name="connsiteY32" fmla="*/ 1346662 h 4389120"/>
              <a:gd name="connsiteX33" fmla="*/ 1197033 w 3291840"/>
              <a:gd name="connsiteY33" fmla="*/ 1296785 h 4389120"/>
              <a:gd name="connsiteX34" fmla="*/ 1263535 w 3291840"/>
              <a:gd name="connsiteY34" fmla="*/ 1163782 h 4389120"/>
              <a:gd name="connsiteX35" fmla="*/ 1280160 w 3291840"/>
              <a:gd name="connsiteY35" fmla="*/ 1097280 h 4389120"/>
              <a:gd name="connsiteX36" fmla="*/ 1313411 w 3291840"/>
              <a:gd name="connsiteY36" fmla="*/ 1030778 h 4389120"/>
              <a:gd name="connsiteX37" fmla="*/ 1330037 w 3291840"/>
              <a:gd name="connsiteY37" fmla="*/ 980902 h 4389120"/>
              <a:gd name="connsiteX38" fmla="*/ 1346662 w 3291840"/>
              <a:gd name="connsiteY38" fmla="*/ 881149 h 4389120"/>
              <a:gd name="connsiteX39" fmla="*/ 1379913 w 3291840"/>
              <a:gd name="connsiteY39" fmla="*/ 931025 h 4389120"/>
              <a:gd name="connsiteX40" fmla="*/ 1396539 w 3291840"/>
              <a:gd name="connsiteY40" fmla="*/ 1113905 h 4389120"/>
              <a:gd name="connsiteX41" fmla="*/ 1446415 w 3291840"/>
              <a:gd name="connsiteY41" fmla="*/ 1263534 h 4389120"/>
              <a:gd name="connsiteX42" fmla="*/ 1479666 w 3291840"/>
              <a:gd name="connsiteY42" fmla="*/ 1512916 h 4389120"/>
              <a:gd name="connsiteX43" fmla="*/ 1512917 w 3291840"/>
              <a:gd name="connsiteY43" fmla="*/ 1612669 h 4389120"/>
              <a:gd name="connsiteX44" fmla="*/ 1562793 w 3291840"/>
              <a:gd name="connsiteY44" fmla="*/ 1745672 h 4389120"/>
              <a:gd name="connsiteX45" fmla="*/ 1612670 w 3291840"/>
              <a:gd name="connsiteY45" fmla="*/ 1895302 h 4389120"/>
              <a:gd name="connsiteX46" fmla="*/ 1662546 w 3291840"/>
              <a:gd name="connsiteY46" fmla="*/ 1729047 h 4389120"/>
              <a:gd name="connsiteX47" fmla="*/ 1695797 w 3291840"/>
              <a:gd name="connsiteY47" fmla="*/ 1562792 h 4389120"/>
              <a:gd name="connsiteX48" fmla="*/ 1729048 w 3291840"/>
              <a:gd name="connsiteY48" fmla="*/ 1463040 h 4389120"/>
              <a:gd name="connsiteX49" fmla="*/ 1745673 w 3291840"/>
              <a:gd name="connsiteY49" fmla="*/ 1413163 h 4389120"/>
              <a:gd name="connsiteX50" fmla="*/ 1795550 w 3291840"/>
              <a:gd name="connsiteY50" fmla="*/ 1197032 h 4389120"/>
              <a:gd name="connsiteX51" fmla="*/ 1812175 w 3291840"/>
              <a:gd name="connsiteY51" fmla="*/ 1363287 h 4389120"/>
              <a:gd name="connsiteX52" fmla="*/ 1862051 w 3291840"/>
              <a:gd name="connsiteY52" fmla="*/ 1379912 h 4389120"/>
              <a:gd name="connsiteX53" fmla="*/ 1978430 w 3291840"/>
              <a:gd name="connsiteY53" fmla="*/ 1363287 h 4389120"/>
              <a:gd name="connsiteX54" fmla="*/ 2044931 w 3291840"/>
              <a:gd name="connsiteY54" fmla="*/ 1463040 h 4389120"/>
              <a:gd name="connsiteX55" fmla="*/ 2061557 w 3291840"/>
              <a:gd name="connsiteY55" fmla="*/ 1413163 h 4389120"/>
              <a:gd name="connsiteX56" fmla="*/ 2094808 w 3291840"/>
              <a:gd name="connsiteY56" fmla="*/ 1246909 h 4389120"/>
              <a:gd name="connsiteX57" fmla="*/ 2128059 w 3291840"/>
              <a:gd name="connsiteY57" fmla="*/ 1313411 h 4389120"/>
              <a:gd name="connsiteX58" fmla="*/ 2144684 w 3291840"/>
              <a:gd name="connsiteY58" fmla="*/ 1529542 h 4389120"/>
              <a:gd name="connsiteX59" fmla="*/ 2177935 w 3291840"/>
              <a:gd name="connsiteY59" fmla="*/ 1662545 h 4389120"/>
              <a:gd name="connsiteX60" fmla="*/ 2211186 w 3291840"/>
              <a:gd name="connsiteY60" fmla="*/ 1612669 h 4389120"/>
              <a:gd name="connsiteX61" fmla="*/ 2227811 w 3291840"/>
              <a:gd name="connsiteY61" fmla="*/ 1562792 h 4389120"/>
              <a:gd name="connsiteX62" fmla="*/ 2261062 w 3291840"/>
              <a:gd name="connsiteY62" fmla="*/ 2128058 h 4389120"/>
              <a:gd name="connsiteX63" fmla="*/ 2294313 w 3291840"/>
              <a:gd name="connsiteY63" fmla="*/ 2610196 h 4389120"/>
              <a:gd name="connsiteX64" fmla="*/ 2344190 w 3291840"/>
              <a:gd name="connsiteY64" fmla="*/ 2909454 h 4389120"/>
              <a:gd name="connsiteX65" fmla="*/ 2394066 w 3291840"/>
              <a:gd name="connsiteY65" fmla="*/ 3424843 h 4389120"/>
              <a:gd name="connsiteX66" fmla="*/ 2460568 w 3291840"/>
              <a:gd name="connsiteY66" fmla="*/ 3840480 h 4389120"/>
              <a:gd name="connsiteX67" fmla="*/ 2477193 w 3291840"/>
              <a:gd name="connsiteY67" fmla="*/ 3973483 h 4389120"/>
              <a:gd name="connsiteX68" fmla="*/ 2510444 w 3291840"/>
              <a:gd name="connsiteY68" fmla="*/ 4239491 h 4389120"/>
              <a:gd name="connsiteX69" fmla="*/ 2560320 w 3291840"/>
              <a:gd name="connsiteY69" fmla="*/ 4339243 h 4389120"/>
              <a:gd name="connsiteX70" fmla="*/ 2576946 w 3291840"/>
              <a:gd name="connsiteY70" fmla="*/ 4389120 h 4389120"/>
              <a:gd name="connsiteX71" fmla="*/ 2560320 w 3291840"/>
              <a:gd name="connsiteY71" fmla="*/ 4089862 h 4389120"/>
              <a:gd name="connsiteX72" fmla="*/ 2543695 w 3291840"/>
              <a:gd name="connsiteY72" fmla="*/ 3890356 h 4389120"/>
              <a:gd name="connsiteX73" fmla="*/ 2576946 w 3291840"/>
              <a:gd name="connsiteY73" fmla="*/ 3208712 h 4389120"/>
              <a:gd name="connsiteX74" fmla="*/ 2593571 w 3291840"/>
              <a:gd name="connsiteY74" fmla="*/ 3092334 h 4389120"/>
              <a:gd name="connsiteX75" fmla="*/ 2676699 w 3291840"/>
              <a:gd name="connsiteY75" fmla="*/ 2892829 h 4389120"/>
              <a:gd name="connsiteX76" fmla="*/ 2726575 w 3291840"/>
              <a:gd name="connsiteY76" fmla="*/ 2709949 h 4389120"/>
              <a:gd name="connsiteX77" fmla="*/ 2709950 w 3291840"/>
              <a:gd name="connsiteY77" fmla="*/ 3009207 h 4389120"/>
              <a:gd name="connsiteX78" fmla="*/ 2693324 w 3291840"/>
              <a:gd name="connsiteY78" fmla="*/ 2892829 h 4389120"/>
              <a:gd name="connsiteX79" fmla="*/ 2676699 w 3291840"/>
              <a:gd name="connsiteY79" fmla="*/ 2310938 h 4389120"/>
              <a:gd name="connsiteX80" fmla="*/ 2626822 w 3291840"/>
              <a:gd name="connsiteY80" fmla="*/ 2028305 h 4389120"/>
              <a:gd name="connsiteX81" fmla="*/ 2610197 w 3291840"/>
              <a:gd name="connsiteY81" fmla="*/ 2177934 h 4389120"/>
              <a:gd name="connsiteX82" fmla="*/ 2576946 w 3291840"/>
              <a:gd name="connsiteY82" fmla="*/ 1778923 h 4389120"/>
              <a:gd name="connsiteX83" fmla="*/ 2560320 w 3291840"/>
              <a:gd name="connsiteY83" fmla="*/ 1712422 h 4389120"/>
              <a:gd name="connsiteX84" fmla="*/ 2543695 w 3291840"/>
              <a:gd name="connsiteY84" fmla="*/ 1629294 h 4389120"/>
              <a:gd name="connsiteX85" fmla="*/ 2527070 w 3291840"/>
              <a:gd name="connsiteY85" fmla="*/ 1778923 h 4389120"/>
              <a:gd name="connsiteX86" fmla="*/ 2477193 w 3291840"/>
              <a:gd name="connsiteY86" fmla="*/ 1712422 h 4389120"/>
              <a:gd name="connsiteX87" fmla="*/ 2443942 w 3291840"/>
              <a:gd name="connsiteY87" fmla="*/ 997527 h 4389120"/>
              <a:gd name="connsiteX88" fmla="*/ 2427317 w 3291840"/>
              <a:gd name="connsiteY88" fmla="*/ 864523 h 4389120"/>
              <a:gd name="connsiteX89" fmla="*/ 2394066 w 3291840"/>
              <a:gd name="connsiteY89" fmla="*/ 66502 h 4389120"/>
              <a:gd name="connsiteX90" fmla="*/ 2377440 w 3291840"/>
              <a:gd name="connsiteY90" fmla="*/ 0 h 4389120"/>
              <a:gd name="connsiteX91" fmla="*/ 2360815 w 3291840"/>
              <a:gd name="connsiteY91" fmla="*/ 66502 h 4389120"/>
              <a:gd name="connsiteX92" fmla="*/ 2310939 w 3291840"/>
              <a:gd name="connsiteY92" fmla="*/ 282632 h 4389120"/>
              <a:gd name="connsiteX93" fmla="*/ 2310939 w 3291840"/>
              <a:gd name="connsiteY93" fmla="*/ 831272 h 4389120"/>
              <a:gd name="connsiteX94" fmla="*/ 2360815 w 3291840"/>
              <a:gd name="connsiteY94" fmla="*/ 781396 h 4389120"/>
              <a:gd name="connsiteX95" fmla="*/ 2427317 w 3291840"/>
              <a:gd name="connsiteY95" fmla="*/ 814647 h 4389120"/>
              <a:gd name="connsiteX96" fmla="*/ 2477193 w 3291840"/>
              <a:gd name="connsiteY96" fmla="*/ 947651 h 4389120"/>
              <a:gd name="connsiteX97" fmla="*/ 2527070 w 3291840"/>
              <a:gd name="connsiteY97" fmla="*/ 1064029 h 4389120"/>
              <a:gd name="connsiteX98" fmla="*/ 2560320 w 3291840"/>
              <a:gd name="connsiteY98" fmla="*/ 1163782 h 4389120"/>
              <a:gd name="connsiteX99" fmla="*/ 2626822 w 3291840"/>
              <a:gd name="connsiteY99" fmla="*/ 1280160 h 4389120"/>
              <a:gd name="connsiteX100" fmla="*/ 2660073 w 3291840"/>
              <a:gd name="connsiteY100" fmla="*/ 1363287 h 4389120"/>
              <a:gd name="connsiteX101" fmla="*/ 2709950 w 3291840"/>
              <a:gd name="connsiteY101" fmla="*/ 1429789 h 4389120"/>
              <a:gd name="connsiteX102" fmla="*/ 2776451 w 3291840"/>
              <a:gd name="connsiteY102" fmla="*/ 1579418 h 4389120"/>
              <a:gd name="connsiteX103" fmla="*/ 2826328 w 3291840"/>
              <a:gd name="connsiteY103" fmla="*/ 997527 h 4389120"/>
              <a:gd name="connsiteX104" fmla="*/ 2842953 w 3291840"/>
              <a:gd name="connsiteY104" fmla="*/ 947651 h 4389120"/>
              <a:gd name="connsiteX105" fmla="*/ 2859579 w 3291840"/>
              <a:gd name="connsiteY105" fmla="*/ 881149 h 4389120"/>
              <a:gd name="connsiteX106" fmla="*/ 2926080 w 3291840"/>
              <a:gd name="connsiteY106" fmla="*/ 748145 h 4389120"/>
              <a:gd name="connsiteX107" fmla="*/ 2942706 w 3291840"/>
              <a:gd name="connsiteY107" fmla="*/ 798022 h 4389120"/>
              <a:gd name="connsiteX108" fmla="*/ 2992582 w 3291840"/>
              <a:gd name="connsiteY108" fmla="*/ 1030778 h 4389120"/>
              <a:gd name="connsiteX109" fmla="*/ 3025833 w 3291840"/>
              <a:gd name="connsiteY109" fmla="*/ 1263534 h 4389120"/>
              <a:gd name="connsiteX110" fmla="*/ 3009208 w 3291840"/>
              <a:gd name="connsiteY110" fmla="*/ 1512916 h 4389120"/>
              <a:gd name="connsiteX111" fmla="*/ 2959331 w 3291840"/>
              <a:gd name="connsiteY111" fmla="*/ 1529542 h 4389120"/>
              <a:gd name="connsiteX112" fmla="*/ 2926080 w 3291840"/>
              <a:gd name="connsiteY112" fmla="*/ 1579418 h 4389120"/>
              <a:gd name="connsiteX113" fmla="*/ 2926080 w 3291840"/>
              <a:gd name="connsiteY113" fmla="*/ 1695796 h 4389120"/>
              <a:gd name="connsiteX114" fmla="*/ 2942706 w 3291840"/>
              <a:gd name="connsiteY114" fmla="*/ 1645920 h 4389120"/>
              <a:gd name="connsiteX115" fmla="*/ 2992582 w 3291840"/>
              <a:gd name="connsiteY115" fmla="*/ 1579418 h 4389120"/>
              <a:gd name="connsiteX116" fmla="*/ 3025833 w 3291840"/>
              <a:gd name="connsiteY116" fmla="*/ 1529542 h 4389120"/>
              <a:gd name="connsiteX117" fmla="*/ 2992582 w 3291840"/>
              <a:gd name="connsiteY117" fmla="*/ 1679171 h 4389120"/>
              <a:gd name="connsiteX118" fmla="*/ 3009208 w 3291840"/>
              <a:gd name="connsiteY118" fmla="*/ 1596043 h 4389120"/>
              <a:gd name="connsiteX119" fmla="*/ 2992582 w 3291840"/>
              <a:gd name="connsiteY119" fmla="*/ 1346662 h 4389120"/>
              <a:gd name="connsiteX120" fmla="*/ 3042459 w 3291840"/>
              <a:gd name="connsiteY120" fmla="*/ 1330036 h 4389120"/>
              <a:gd name="connsiteX121" fmla="*/ 3092335 w 3291840"/>
              <a:gd name="connsiteY121" fmla="*/ 1346662 h 4389120"/>
              <a:gd name="connsiteX122" fmla="*/ 3125586 w 3291840"/>
              <a:gd name="connsiteY122" fmla="*/ 1296785 h 4389120"/>
              <a:gd name="connsiteX123" fmla="*/ 3142211 w 3291840"/>
              <a:gd name="connsiteY123" fmla="*/ 1230283 h 4389120"/>
              <a:gd name="connsiteX124" fmla="*/ 3175462 w 3291840"/>
              <a:gd name="connsiteY124" fmla="*/ 1180407 h 4389120"/>
              <a:gd name="connsiteX125" fmla="*/ 3192088 w 3291840"/>
              <a:gd name="connsiteY125" fmla="*/ 1246909 h 4389120"/>
              <a:gd name="connsiteX126" fmla="*/ 3275215 w 3291840"/>
              <a:gd name="connsiteY126" fmla="*/ 1163782 h 4389120"/>
              <a:gd name="connsiteX127" fmla="*/ 3291840 w 3291840"/>
              <a:gd name="connsiteY127" fmla="*/ 1113905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3291840" h="4389120">
                <a:moveTo>
                  <a:pt x="0" y="980902"/>
                </a:moveTo>
                <a:cubicBezTo>
                  <a:pt x="31320" y="1012222"/>
                  <a:pt x="58091" y="1045513"/>
                  <a:pt x="99753" y="1064029"/>
                </a:cubicBezTo>
                <a:cubicBezTo>
                  <a:pt x="131782" y="1078264"/>
                  <a:pt x="199506" y="1097280"/>
                  <a:pt x="199506" y="1097280"/>
                </a:cubicBezTo>
                <a:cubicBezTo>
                  <a:pt x="205048" y="1124989"/>
                  <a:pt x="210001" y="1152822"/>
                  <a:pt x="216131" y="1180407"/>
                </a:cubicBezTo>
                <a:cubicBezTo>
                  <a:pt x="221088" y="1202712"/>
                  <a:pt x="232757" y="1224059"/>
                  <a:pt x="232757" y="1246909"/>
                </a:cubicBezTo>
                <a:cubicBezTo>
                  <a:pt x="232757" y="1269759"/>
                  <a:pt x="221673" y="1291244"/>
                  <a:pt x="216131" y="1313411"/>
                </a:cubicBezTo>
                <a:cubicBezTo>
                  <a:pt x="221673" y="1230284"/>
                  <a:pt x="221981" y="1146641"/>
                  <a:pt x="232757" y="1064029"/>
                </a:cubicBezTo>
                <a:cubicBezTo>
                  <a:pt x="244775" y="971889"/>
                  <a:pt x="275157" y="850389"/>
                  <a:pt x="382386" y="814647"/>
                </a:cubicBezTo>
                <a:lnTo>
                  <a:pt x="432262" y="798022"/>
                </a:lnTo>
                <a:cubicBezTo>
                  <a:pt x="437804" y="781396"/>
                  <a:pt x="431363" y="748145"/>
                  <a:pt x="448888" y="748145"/>
                </a:cubicBezTo>
                <a:cubicBezTo>
                  <a:pt x="468870" y="748145"/>
                  <a:pt x="481307" y="778058"/>
                  <a:pt x="482139" y="798022"/>
                </a:cubicBezTo>
                <a:cubicBezTo>
                  <a:pt x="486989" y="914431"/>
                  <a:pt x="474449" y="1030989"/>
                  <a:pt x="465513" y="1147156"/>
                </a:cubicBezTo>
                <a:cubicBezTo>
                  <a:pt x="456765" y="1260878"/>
                  <a:pt x="456222" y="1198992"/>
                  <a:pt x="415637" y="1280160"/>
                </a:cubicBezTo>
                <a:cubicBezTo>
                  <a:pt x="393817" y="1323800"/>
                  <a:pt x="407450" y="1344178"/>
                  <a:pt x="365760" y="1379912"/>
                </a:cubicBezTo>
                <a:cubicBezTo>
                  <a:pt x="76553" y="1627805"/>
                  <a:pt x="440757" y="1271665"/>
                  <a:pt x="232757" y="1479665"/>
                </a:cubicBezTo>
                <a:cubicBezTo>
                  <a:pt x="198853" y="1615278"/>
                  <a:pt x="222325" y="1477056"/>
                  <a:pt x="232757" y="1612669"/>
                </a:cubicBezTo>
                <a:cubicBezTo>
                  <a:pt x="242118" y="1734355"/>
                  <a:pt x="243840" y="1856509"/>
                  <a:pt x="249382" y="1978429"/>
                </a:cubicBezTo>
                <a:cubicBezTo>
                  <a:pt x="325340" y="1959439"/>
                  <a:pt x="328479" y="1970772"/>
                  <a:pt x="382386" y="1895302"/>
                </a:cubicBezTo>
                <a:cubicBezTo>
                  <a:pt x="392572" y="1881041"/>
                  <a:pt x="390316" y="1860641"/>
                  <a:pt x="399011" y="1845425"/>
                </a:cubicBezTo>
                <a:cubicBezTo>
                  <a:pt x="440683" y="1772499"/>
                  <a:pt x="448227" y="1788007"/>
                  <a:pt x="498764" y="1729047"/>
                </a:cubicBezTo>
                <a:cubicBezTo>
                  <a:pt x="516797" y="1708009"/>
                  <a:pt x="532015" y="1684712"/>
                  <a:pt x="548640" y="1662545"/>
                </a:cubicBezTo>
                <a:cubicBezTo>
                  <a:pt x="554182" y="1612669"/>
                  <a:pt x="553095" y="1561601"/>
                  <a:pt x="565266" y="1512916"/>
                </a:cubicBezTo>
                <a:cubicBezTo>
                  <a:pt x="604812" y="1354732"/>
                  <a:pt x="600347" y="1442752"/>
                  <a:pt x="648393" y="1346662"/>
                </a:cubicBezTo>
                <a:cubicBezTo>
                  <a:pt x="675437" y="1292574"/>
                  <a:pt x="650624" y="1294555"/>
                  <a:pt x="698270" y="1246909"/>
                </a:cubicBezTo>
                <a:cubicBezTo>
                  <a:pt x="712399" y="1232780"/>
                  <a:pt x="731521" y="1224742"/>
                  <a:pt x="748146" y="1213658"/>
                </a:cubicBezTo>
                <a:cubicBezTo>
                  <a:pt x="791776" y="1344549"/>
                  <a:pt x="733176" y="1156542"/>
                  <a:pt x="781397" y="1429789"/>
                </a:cubicBezTo>
                <a:cubicBezTo>
                  <a:pt x="800571" y="1538439"/>
                  <a:pt x="830631" y="1578132"/>
                  <a:pt x="881150" y="1679171"/>
                </a:cubicBezTo>
                <a:cubicBezTo>
                  <a:pt x="892233" y="1701338"/>
                  <a:pt x="906563" y="1722160"/>
                  <a:pt x="914400" y="1745672"/>
                </a:cubicBezTo>
                <a:cubicBezTo>
                  <a:pt x="919942" y="1762298"/>
                  <a:pt x="922515" y="1780229"/>
                  <a:pt x="931026" y="1795549"/>
                </a:cubicBezTo>
                <a:cubicBezTo>
                  <a:pt x="950434" y="1830483"/>
                  <a:pt x="975361" y="1862051"/>
                  <a:pt x="997528" y="1895302"/>
                </a:cubicBezTo>
                <a:lnTo>
                  <a:pt x="1030779" y="1945178"/>
                </a:lnTo>
                <a:cubicBezTo>
                  <a:pt x="1058488" y="1934094"/>
                  <a:pt x="1088599" y="1927744"/>
                  <a:pt x="1113906" y="1911927"/>
                </a:cubicBezTo>
                <a:cubicBezTo>
                  <a:pt x="1283431" y="1805974"/>
                  <a:pt x="1176861" y="1406965"/>
                  <a:pt x="1180408" y="1346662"/>
                </a:cubicBezTo>
                <a:cubicBezTo>
                  <a:pt x="1181437" y="1329167"/>
                  <a:pt x="1189781" y="1312739"/>
                  <a:pt x="1197033" y="1296785"/>
                </a:cubicBezTo>
                <a:cubicBezTo>
                  <a:pt x="1217544" y="1251661"/>
                  <a:pt x="1263535" y="1163782"/>
                  <a:pt x="1263535" y="1163782"/>
                </a:cubicBezTo>
                <a:cubicBezTo>
                  <a:pt x="1269077" y="1141615"/>
                  <a:pt x="1272137" y="1118675"/>
                  <a:pt x="1280160" y="1097280"/>
                </a:cubicBezTo>
                <a:cubicBezTo>
                  <a:pt x="1288862" y="1074074"/>
                  <a:pt x="1303648" y="1053558"/>
                  <a:pt x="1313411" y="1030778"/>
                </a:cubicBezTo>
                <a:cubicBezTo>
                  <a:pt x="1320314" y="1014670"/>
                  <a:pt x="1324495" y="997527"/>
                  <a:pt x="1330037" y="980902"/>
                </a:cubicBezTo>
                <a:cubicBezTo>
                  <a:pt x="1335579" y="947651"/>
                  <a:pt x="1322826" y="904986"/>
                  <a:pt x="1346662" y="881149"/>
                </a:cubicBezTo>
                <a:cubicBezTo>
                  <a:pt x="1360791" y="867020"/>
                  <a:pt x="1375726" y="911487"/>
                  <a:pt x="1379913" y="931025"/>
                </a:cubicBezTo>
                <a:cubicBezTo>
                  <a:pt x="1392739" y="990878"/>
                  <a:pt x="1384534" y="1053882"/>
                  <a:pt x="1396539" y="1113905"/>
                </a:cubicBezTo>
                <a:cubicBezTo>
                  <a:pt x="1406850" y="1165458"/>
                  <a:pt x="1446415" y="1263534"/>
                  <a:pt x="1446415" y="1263534"/>
                </a:cubicBezTo>
                <a:cubicBezTo>
                  <a:pt x="1454422" y="1343610"/>
                  <a:pt x="1457916" y="1433167"/>
                  <a:pt x="1479666" y="1512916"/>
                </a:cubicBezTo>
                <a:cubicBezTo>
                  <a:pt x="1488888" y="1546731"/>
                  <a:pt x="1499900" y="1580126"/>
                  <a:pt x="1512917" y="1612669"/>
                </a:cubicBezTo>
                <a:cubicBezTo>
                  <a:pt x="1519391" y="1628854"/>
                  <a:pt x="1556276" y="1716348"/>
                  <a:pt x="1562793" y="1745672"/>
                </a:cubicBezTo>
                <a:cubicBezTo>
                  <a:pt x="1592659" y="1880067"/>
                  <a:pt x="1554820" y="1808526"/>
                  <a:pt x="1612670" y="1895302"/>
                </a:cubicBezTo>
                <a:cubicBezTo>
                  <a:pt x="1650989" y="1742022"/>
                  <a:pt x="1601832" y="1931430"/>
                  <a:pt x="1662546" y="1729047"/>
                </a:cubicBezTo>
                <a:cubicBezTo>
                  <a:pt x="1703990" y="1590897"/>
                  <a:pt x="1650860" y="1742538"/>
                  <a:pt x="1695797" y="1562792"/>
                </a:cubicBezTo>
                <a:cubicBezTo>
                  <a:pt x="1704298" y="1528789"/>
                  <a:pt x="1717964" y="1496291"/>
                  <a:pt x="1729048" y="1463040"/>
                </a:cubicBezTo>
                <a:cubicBezTo>
                  <a:pt x="1734590" y="1446414"/>
                  <a:pt x="1742236" y="1430348"/>
                  <a:pt x="1745673" y="1413163"/>
                </a:cubicBezTo>
                <a:cubicBezTo>
                  <a:pt x="1771262" y="1285224"/>
                  <a:pt x="1755445" y="1357450"/>
                  <a:pt x="1795550" y="1197032"/>
                </a:cubicBezTo>
                <a:cubicBezTo>
                  <a:pt x="1801092" y="1252450"/>
                  <a:pt x="1793142" y="1310945"/>
                  <a:pt x="1812175" y="1363287"/>
                </a:cubicBezTo>
                <a:cubicBezTo>
                  <a:pt x="1818164" y="1379757"/>
                  <a:pt x="1844526" y="1379912"/>
                  <a:pt x="1862051" y="1379912"/>
                </a:cubicBezTo>
                <a:cubicBezTo>
                  <a:pt x="1901238" y="1379912"/>
                  <a:pt x="1939637" y="1368829"/>
                  <a:pt x="1978430" y="1363287"/>
                </a:cubicBezTo>
                <a:cubicBezTo>
                  <a:pt x="2000597" y="1396538"/>
                  <a:pt x="2032294" y="1500952"/>
                  <a:pt x="2044931" y="1463040"/>
                </a:cubicBezTo>
                <a:cubicBezTo>
                  <a:pt x="2050473" y="1446414"/>
                  <a:pt x="2057616" y="1430239"/>
                  <a:pt x="2061557" y="1413163"/>
                </a:cubicBezTo>
                <a:cubicBezTo>
                  <a:pt x="2074265" y="1358095"/>
                  <a:pt x="2094808" y="1246909"/>
                  <a:pt x="2094808" y="1246909"/>
                </a:cubicBezTo>
                <a:cubicBezTo>
                  <a:pt x="2105892" y="1269076"/>
                  <a:pt x="2123752" y="1289004"/>
                  <a:pt x="2128059" y="1313411"/>
                </a:cubicBezTo>
                <a:cubicBezTo>
                  <a:pt x="2140616" y="1384568"/>
                  <a:pt x="2136705" y="1457727"/>
                  <a:pt x="2144684" y="1529542"/>
                </a:cubicBezTo>
                <a:cubicBezTo>
                  <a:pt x="2151371" y="1589724"/>
                  <a:pt x="2160670" y="1610748"/>
                  <a:pt x="2177935" y="1662545"/>
                </a:cubicBezTo>
                <a:cubicBezTo>
                  <a:pt x="2189019" y="1645920"/>
                  <a:pt x="2202250" y="1630541"/>
                  <a:pt x="2211186" y="1612669"/>
                </a:cubicBezTo>
                <a:cubicBezTo>
                  <a:pt x="2219023" y="1596994"/>
                  <a:pt x="2226516" y="1545315"/>
                  <a:pt x="2227811" y="1562792"/>
                </a:cubicBezTo>
                <a:cubicBezTo>
                  <a:pt x="2275396" y="2205188"/>
                  <a:pt x="2199945" y="1883583"/>
                  <a:pt x="2261062" y="2128058"/>
                </a:cubicBezTo>
                <a:cubicBezTo>
                  <a:pt x="2272146" y="2288771"/>
                  <a:pt x="2271530" y="2450721"/>
                  <a:pt x="2294313" y="2610196"/>
                </a:cubicBezTo>
                <a:cubicBezTo>
                  <a:pt x="2319702" y="2787911"/>
                  <a:pt x="2303929" y="2688020"/>
                  <a:pt x="2344190" y="2909454"/>
                </a:cubicBezTo>
                <a:cubicBezTo>
                  <a:pt x="2384775" y="3680582"/>
                  <a:pt x="2330426" y="2873296"/>
                  <a:pt x="2394066" y="3424843"/>
                </a:cubicBezTo>
                <a:cubicBezTo>
                  <a:pt x="2437729" y="3803257"/>
                  <a:pt x="2371918" y="3515433"/>
                  <a:pt x="2460568" y="3840480"/>
                </a:cubicBezTo>
                <a:cubicBezTo>
                  <a:pt x="2466110" y="3884814"/>
                  <a:pt x="2472516" y="3929049"/>
                  <a:pt x="2477193" y="3973483"/>
                </a:cubicBezTo>
                <a:cubicBezTo>
                  <a:pt x="2479966" y="3999831"/>
                  <a:pt x="2489391" y="4181594"/>
                  <a:pt x="2510444" y="4239491"/>
                </a:cubicBezTo>
                <a:cubicBezTo>
                  <a:pt x="2523148" y="4274428"/>
                  <a:pt x="2545222" y="4305272"/>
                  <a:pt x="2560320" y="4339243"/>
                </a:cubicBezTo>
                <a:cubicBezTo>
                  <a:pt x="2567438" y="4355258"/>
                  <a:pt x="2571404" y="4372494"/>
                  <a:pt x="2576946" y="4389120"/>
                </a:cubicBezTo>
                <a:cubicBezTo>
                  <a:pt x="2571404" y="4289367"/>
                  <a:pt x="2566966" y="4189547"/>
                  <a:pt x="2560320" y="4089862"/>
                </a:cubicBezTo>
                <a:cubicBezTo>
                  <a:pt x="2555881" y="4023277"/>
                  <a:pt x="2542436" y="3957077"/>
                  <a:pt x="2543695" y="3890356"/>
                </a:cubicBezTo>
                <a:cubicBezTo>
                  <a:pt x="2547987" y="3662912"/>
                  <a:pt x="2562756" y="3435754"/>
                  <a:pt x="2576946" y="3208712"/>
                </a:cubicBezTo>
                <a:cubicBezTo>
                  <a:pt x="2579390" y="3169602"/>
                  <a:pt x="2581771" y="3129702"/>
                  <a:pt x="2593571" y="3092334"/>
                </a:cubicBezTo>
                <a:cubicBezTo>
                  <a:pt x="2615266" y="3023635"/>
                  <a:pt x="2659226" y="2962722"/>
                  <a:pt x="2676699" y="2892829"/>
                </a:cubicBezTo>
                <a:cubicBezTo>
                  <a:pt x="2714200" y="2742824"/>
                  <a:pt x="2695499" y="2803179"/>
                  <a:pt x="2726575" y="2709949"/>
                </a:cubicBezTo>
                <a:cubicBezTo>
                  <a:pt x="2721033" y="2809702"/>
                  <a:pt x="2727822" y="2910912"/>
                  <a:pt x="2709950" y="3009207"/>
                </a:cubicBezTo>
                <a:cubicBezTo>
                  <a:pt x="2702940" y="3047761"/>
                  <a:pt x="2695188" y="2931971"/>
                  <a:pt x="2693324" y="2892829"/>
                </a:cubicBezTo>
                <a:cubicBezTo>
                  <a:pt x="2684094" y="2699006"/>
                  <a:pt x="2691581" y="2504409"/>
                  <a:pt x="2676699" y="2310938"/>
                </a:cubicBezTo>
                <a:cubicBezTo>
                  <a:pt x="2669362" y="2215553"/>
                  <a:pt x="2626822" y="2028305"/>
                  <a:pt x="2626822" y="2028305"/>
                </a:cubicBezTo>
                <a:cubicBezTo>
                  <a:pt x="2621280" y="2078181"/>
                  <a:pt x="2616829" y="2128191"/>
                  <a:pt x="2610197" y="2177934"/>
                </a:cubicBezTo>
                <a:cubicBezTo>
                  <a:pt x="2567007" y="2501858"/>
                  <a:pt x="2590825" y="2014863"/>
                  <a:pt x="2576946" y="1778923"/>
                </a:cubicBezTo>
                <a:cubicBezTo>
                  <a:pt x="2575604" y="1756113"/>
                  <a:pt x="2565277" y="1734727"/>
                  <a:pt x="2560320" y="1712422"/>
                </a:cubicBezTo>
                <a:cubicBezTo>
                  <a:pt x="2554190" y="1684837"/>
                  <a:pt x="2549237" y="1657003"/>
                  <a:pt x="2543695" y="1629294"/>
                </a:cubicBezTo>
                <a:cubicBezTo>
                  <a:pt x="2538153" y="1679170"/>
                  <a:pt x="2558419" y="1739736"/>
                  <a:pt x="2527070" y="1778923"/>
                </a:cubicBezTo>
                <a:cubicBezTo>
                  <a:pt x="2509760" y="1800560"/>
                  <a:pt x="2480124" y="1739976"/>
                  <a:pt x="2477193" y="1712422"/>
                </a:cubicBezTo>
                <a:cubicBezTo>
                  <a:pt x="2451957" y="1475205"/>
                  <a:pt x="2457950" y="1235671"/>
                  <a:pt x="2443942" y="997527"/>
                </a:cubicBezTo>
                <a:cubicBezTo>
                  <a:pt x="2441318" y="952924"/>
                  <a:pt x="2432859" y="908858"/>
                  <a:pt x="2427317" y="864523"/>
                </a:cubicBezTo>
                <a:cubicBezTo>
                  <a:pt x="2416233" y="598516"/>
                  <a:pt x="2409401" y="332298"/>
                  <a:pt x="2394066" y="66502"/>
                </a:cubicBezTo>
                <a:cubicBezTo>
                  <a:pt x="2392750" y="43690"/>
                  <a:pt x="2400290" y="0"/>
                  <a:pt x="2377440" y="0"/>
                </a:cubicBezTo>
                <a:cubicBezTo>
                  <a:pt x="2354590" y="0"/>
                  <a:pt x="2364902" y="44021"/>
                  <a:pt x="2360815" y="66502"/>
                </a:cubicBezTo>
                <a:cubicBezTo>
                  <a:pt x="2326285" y="256422"/>
                  <a:pt x="2368163" y="110961"/>
                  <a:pt x="2310939" y="282632"/>
                </a:cubicBezTo>
                <a:cubicBezTo>
                  <a:pt x="2293923" y="469806"/>
                  <a:pt x="2270280" y="638143"/>
                  <a:pt x="2310939" y="831272"/>
                </a:cubicBezTo>
                <a:cubicBezTo>
                  <a:pt x="2315783" y="854279"/>
                  <a:pt x="2344190" y="798021"/>
                  <a:pt x="2360815" y="781396"/>
                </a:cubicBezTo>
                <a:cubicBezTo>
                  <a:pt x="2382982" y="792480"/>
                  <a:pt x="2413104" y="794343"/>
                  <a:pt x="2427317" y="814647"/>
                </a:cubicBezTo>
                <a:cubicBezTo>
                  <a:pt x="2454470" y="853437"/>
                  <a:pt x="2459608" y="903688"/>
                  <a:pt x="2477193" y="947651"/>
                </a:cubicBezTo>
                <a:cubicBezTo>
                  <a:pt x="2492868" y="986838"/>
                  <a:pt x="2511919" y="1024637"/>
                  <a:pt x="2527070" y="1064029"/>
                </a:cubicBezTo>
                <a:cubicBezTo>
                  <a:pt x="2539652" y="1096742"/>
                  <a:pt x="2545632" y="1131958"/>
                  <a:pt x="2560320" y="1163782"/>
                </a:cubicBezTo>
                <a:cubicBezTo>
                  <a:pt x="2579043" y="1204349"/>
                  <a:pt x="2606841" y="1240197"/>
                  <a:pt x="2626822" y="1280160"/>
                </a:cubicBezTo>
                <a:cubicBezTo>
                  <a:pt x="2640168" y="1306853"/>
                  <a:pt x="2645580" y="1337199"/>
                  <a:pt x="2660073" y="1363287"/>
                </a:cubicBezTo>
                <a:cubicBezTo>
                  <a:pt x="2673530" y="1387509"/>
                  <a:pt x="2695694" y="1406028"/>
                  <a:pt x="2709950" y="1429789"/>
                </a:cubicBezTo>
                <a:cubicBezTo>
                  <a:pt x="2753235" y="1501930"/>
                  <a:pt x="2754872" y="1514679"/>
                  <a:pt x="2776451" y="1579418"/>
                </a:cubicBezTo>
                <a:cubicBezTo>
                  <a:pt x="2793077" y="1385454"/>
                  <a:pt x="2764768" y="1182212"/>
                  <a:pt x="2826328" y="997527"/>
                </a:cubicBezTo>
                <a:cubicBezTo>
                  <a:pt x="2831870" y="980902"/>
                  <a:pt x="2838139" y="964501"/>
                  <a:pt x="2842953" y="947651"/>
                </a:cubicBezTo>
                <a:cubicBezTo>
                  <a:pt x="2849230" y="925681"/>
                  <a:pt x="2850791" y="902241"/>
                  <a:pt x="2859579" y="881149"/>
                </a:cubicBezTo>
                <a:cubicBezTo>
                  <a:pt x="2878643" y="835394"/>
                  <a:pt x="2926080" y="748145"/>
                  <a:pt x="2926080" y="748145"/>
                </a:cubicBezTo>
                <a:cubicBezTo>
                  <a:pt x="2931622" y="764771"/>
                  <a:pt x="2938095" y="781115"/>
                  <a:pt x="2942706" y="798022"/>
                </a:cubicBezTo>
                <a:cubicBezTo>
                  <a:pt x="2965845" y="882864"/>
                  <a:pt x="2981934" y="945597"/>
                  <a:pt x="2992582" y="1030778"/>
                </a:cubicBezTo>
                <a:cubicBezTo>
                  <a:pt x="3020930" y="1257564"/>
                  <a:pt x="2991824" y="1127494"/>
                  <a:pt x="3025833" y="1263534"/>
                </a:cubicBezTo>
                <a:cubicBezTo>
                  <a:pt x="3020291" y="1346661"/>
                  <a:pt x="3029414" y="1432092"/>
                  <a:pt x="3009208" y="1512916"/>
                </a:cubicBezTo>
                <a:cubicBezTo>
                  <a:pt x="3004958" y="1529918"/>
                  <a:pt x="2973016" y="1518594"/>
                  <a:pt x="2959331" y="1529542"/>
                </a:cubicBezTo>
                <a:cubicBezTo>
                  <a:pt x="2943728" y="1542024"/>
                  <a:pt x="2937164" y="1562793"/>
                  <a:pt x="2926080" y="1579418"/>
                </a:cubicBezTo>
                <a:cubicBezTo>
                  <a:pt x="2918240" y="1602938"/>
                  <a:pt x="2884329" y="1674920"/>
                  <a:pt x="2926080" y="1695796"/>
                </a:cubicBezTo>
                <a:cubicBezTo>
                  <a:pt x="2941754" y="1703633"/>
                  <a:pt x="2934011" y="1661136"/>
                  <a:pt x="2942706" y="1645920"/>
                </a:cubicBezTo>
                <a:cubicBezTo>
                  <a:pt x="2956454" y="1621862"/>
                  <a:pt x="2976476" y="1601966"/>
                  <a:pt x="2992582" y="1579418"/>
                </a:cubicBezTo>
                <a:cubicBezTo>
                  <a:pt x="3004196" y="1563159"/>
                  <a:pt x="3014749" y="1546167"/>
                  <a:pt x="3025833" y="1529542"/>
                </a:cubicBezTo>
                <a:cubicBezTo>
                  <a:pt x="3014749" y="1579418"/>
                  <a:pt x="3004974" y="1629603"/>
                  <a:pt x="2992582" y="1679171"/>
                </a:cubicBezTo>
                <a:cubicBezTo>
                  <a:pt x="2985728" y="1706585"/>
                  <a:pt x="3009208" y="1624301"/>
                  <a:pt x="3009208" y="1596043"/>
                </a:cubicBezTo>
                <a:cubicBezTo>
                  <a:pt x="3009208" y="1512731"/>
                  <a:pt x="2998124" y="1429789"/>
                  <a:pt x="2992582" y="1346662"/>
                </a:cubicBezTo>
                <a:cubicBezTo>
                  <a:pt x="3009208" y="1341120"/>
                  <a:pt x="3024934" y="1330036"/>
                  <a:pt x="3042459" y="1330036"/>
                </a:cubicBezTo>
                <a:cubicBezTo>
                  <a:pt x="3059984" y="1330036"/>
                  <a:pt x="3076064" y="1353171"/>
                  <a:pt x="3092335" y="1346662"/>
                </a:cubicBezTo>
                <a:cubicBezTo>
                  <a:pt x="3110887" y="1339241"/>
                  <a:pt x="3114502" y="1313411"/>
                  <a:pt x="3125586" y="1296785"/>
                </a:cubicBezTo>
                <a:cubicBezTo>
                  <a:pt x="3131128" y="1274618"/>
                  <a:pt x="3133210" y="1251285"/>
                  <a:pt x="3142211" y="1230283"/>
                </a:cubicBezTo>
                <a:cubicBezTo>
                  <a:pt x="3150082" y="1211917"/>
                  <a:pt x="3156506" y="1174088"/>
                  <a:pt x="3175462" y="1180407"/>
                </a:cubicBezTo>
                <a:cubicBezTo>
                  <a:pt x="3197139" y="1187633"/>
                  <a:pt x="3186546" y="1224742"/>
                  <a:pt x="3192088" y="1246909"/>
                </a:cubicBezTo>
                <a:cubicBezTo>
                  <a:pt x="3241963" y="1213659"/>
                  <a:pt x="3247507" y="1219199"/>
                  <a:pt x="3275215" y="1163782"/>
                </a:cubicBezTo>
                <a:cubicBezTo>
                  <a:pt x="3283052" y="1148107"/>
                  <a:pt x="3291840" y="1113905"/>
                  <a:pt x="3291840" y="1113905"/>
                </a:cubicBezTo>
              </a:path>
            </a:pathLst>
          </a:cu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sz="2400" b="1" dirty="0"/>
          </a:p>
        </p:txBody>
      </p:sp>
      <p:sp>
        <p:nvSpPr>
          <p:cNvPr id="25" name="円柱 24"/>
          <p:cNvSpPr/>
          <p:nvPr/>
        </p:nvSpPr>
        <p:spPr>
          <a:xfrm rot="16200000">
            <a:off x="4283868" y="1701007"/>
            <a:ext cx="576263" cy="3168650"/>
          </a:xfrm>
          <a:prstGeom prst="ca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400" b="1" dirty="0"/>
          </a:p>
        </p:txBody>
      </p:sp>
      <p:sp>
        <p:nvSpPr>
          <p:cNvPr id="26" name="右矢印 25"/>
          <p:cNvSpPr/>
          <p:nvPr/>
        </p:nvSpPr>
        <p:spPr>
          <a:xfrm>
            <a:off x="611188" y="3105150"/>
            <a:ext cx="7993062" cy="433388"/>
          </a:xfrm>
          <a:prstGeom prst="rightArrow">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28" name="テキスト ボックス 27"/>
          <p:cNvSpPr txBox="1">
            <a:spLocks noChangeArrowheads="1"/>
          </p:cNvSpPr>
          <p:nvPr/>
        </p:nvSpPr>
        <p:spPr bwMode="auto">
          <a:xfrm>
            <a:off x="358774" y="5545138"/>
            <a:ext cx="8677721" cy="892552"/>
          </a:xfrm>
          <a:prstGeom prst="rect">
            <a:avLst/>
          </a:prstGeom>
          <a:solidFill>
            <a:schemeClr val="accent5">
              <a:lumMod val="40000"/>
              <a:lumOff val="60000"/>
            </a:schemeClr>
          </a:solidFill>
          <a:ln w="9525">
            <a:solidFill>
              <a:srgbClr val="002060"/>
            </a:solidFill>
            <a:miter lim="800000"/>
            <a:headEnd/>
            <a:tailEnd/>
          </a:ln>
        </p:spPr>
        <p:txBody>
          <a:bodyPr wrap="square">
            <a:spAutoFit/>
          </a:bodyPr>
          <a:lstStyle/>
          <a:p>
            <a:pPr algn="ctr" eaLnBrk="1" hangingPunct="1">
              <a:defRPr/>
            </a:pPr>
            <a:r>
              <a:rPr lang="ja-JP" altLang="en-US" sz="2400" b="1" i="1" dirty="0" smtClean="0">
                <a:solidFill>
                  <a:srgbClr val="C00000"/>
                </a:solidFill>
                <a:latin typeface="メイリオ" pitchFamily="50" charset="-128"/>
                <a:ea typeface="メイリオ" pitchFamily="50" charset="-128"/>
              </a:rPr>
              <a:t>スーッと流れる一気通貫</a:t>
            </a:r>
            <a:r>
              <a:rPr lang="ja-JP" altLang="en-US" sz="2400" i="1" dirty="0" smtClean="0">
                <a:solidFill>
                  <a:srgbClr val="C00000"/>
                </a:solidFill>
                <a:latin typeface="メイリオ" pitchFamily="50" charset="-128"/>
                <a:ea typeface="メイリオ" pitchFamily="50" charset="-128"/>
              </a:rPr>
              <a:t>：</a:t>
            </a:r>
            <a:r>
              <a:rPr lang="ja-JP" altLang="ja-JP" sz="2400" dirty="0" smtClean="0"/>
              <a:t>「</a:t>
            </a:r>
            <a:r>
              <a:rPr lang="ja-JP" altLang="ja-JP" sz="2400" dirty="0"/>
              <a:t>よどみ</a:t>
            </a:r>
            <a:r>
              <a:rPr lang="ja-JP" altLang="ja-JP" sz="2400" dirty="0" smtClean="0"/>
              <a:t>なく</a:t>
            </a:r>
            <a:r>
              <a:rPr lang="ja-JP" altLang="en-US" sz="2400" dirty="0" smtClean="0"/>
              <a:t>物と金と情報が</a:t>
            </a:r>
            <a:r>
              <a:rPr lang="ja-JP" altLang="ja-JP" sz="2400" dirty="0" smtClean="0"/>
              <a:t>流れる」「</a:t>
            </a:r>
            <a:r>
              <a:rPr lang="ja-JP" altLang="ja-JP" sz="2400" dirty="0"/>
              <a:t>よどみの程度」の測度</a:t>
            </a:r>
            <a:r>
              <a:rPr lang="ja-JP" altLang="en-US" sz="2400" dirty="0" smtClean="0"/>
              <a:t>は</a:t>
            </a:r>
            <a:r>
              <a:rPr lang="en-US" altLang="ja-JP" sz="2800" b="1" dirty="0" smtClean="0">
                <a:solidFill>
                  <a:srgbClr val="FF0000"/>
                </a:solidFill>
              </a:rPr>
              <a:t>SCCC</a:t>
            </a:r>
            <a:r>
              <a:rPr lang="ja-JP" altLang="en-US" sz="2800" b="1" i="1" dirty="0">
                <a:solidFill>
                  <a:srgbClr val="FF0000"/>
                </a:solidFill>
                <a:latin typeface="メイリオ" pitchFamily="50" charset="-128"/>
                <a:ea typeface="メイリオ" pitchFamily="50" charset="-128"/>
              </a:rPr>
              <a:t>　</a:t>
            </a:r>
            <a:r>
              <a:rPr lang="ja-JP" altLang="en-US" sz="2800" i="1" dirty="0">
                <a:solidFill>
                  <a:schemeClr val="accent5">
                    <a:lumMod val="75000"/>
                  </a:schemeClr>
                </a:solidFill>
                <a:latin typeface="メイリオ" pitchFamily="50" charset="-128"/>
                <a:ea typeface="メイリオ" pitchFamily="50" charset="-128"/>
              </a:rPr>
              <a:t>　　　　　　　　　　　　　　　　　　</a:t>
            </a:r>
            <a:endParaRPr lang="ja-JP" altLang="en-US" sz="2400" i="1" dirty="0">
              <a:solidFill>
                <a:schemeClr val="accent5">
                  <a:lumMod val="75000"/>
                </a:schemeClr>
              </a:solidFill>
              <a:latin typeface="メイリオ" pitchFamily="50" charset="-128"/>
              <a:ea typeface="メイリオ" pitchFamily="50" charset="-128"/>
            </a:endParaRPr>
          </a:p>
        </p:txBody>
      </p:sp>
      <p:sp>
        <p:nvSpPr>
          <p:cNvPr id="2" name="円/楕円 1"/>
          <p:cNvSpPr/>
          <p:nvPr/>
        </p:nvSpPr>
        <p:spPr>
          <a:xfrm>
            <a:off x="309562" y="116632"/>
            <a:ext cx="1238102" cy="72072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smtClean="0">
                <a:solidFill>
                  <a:schemeClr val="tx1"/>
                </a:solidFill>
              </a:rPr>
              <a:t>まとめ</a:t>
            </a:r>
            <a:endParaRPr lang="ja-JP" altLang="en-US" b="1" dirty="0">
              <a:solidFill>
                <a:schemeClr val="tx1"/>
              </a:solidFill>
            </a:endParaRPr>
          </a:p>
        </p:txBody>
      </p:sp>
    </p:spTree>
    <p:extLst>
      <p:ext uri="{BB962C8B-B14F-4D97-AF65-F5344CB8AC3E}">
        <p14:creationId xmlns:p14="http://schemas.microsoft.com/office/powerpoint/2010/main" val="2895373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ox(in)">
                                      <p:cBhvr>
                                        <p:cTn id="7" dur="500"/>
                                        <p:tgtEl>
                                          <p:spTgt spid="4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box(in)">
                                      <p:cBhvr>
                                        <p:cTn id="10" dur="500"/>
                                        <p:tgtEl>
                                          <p:spTgt spid="4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0-#ppt_w/2"/>
                                          </p:val>
                                        </p:tav>
                                        <p:tav tm="100000">
                                          <p:val>
                                            <p:strVal val="#ppt_x"/>
                                          </p:val>
                                        </p:tav>
                                      </p:tavLst>
                                    </p:anim>
                                    <p:anim calcmode="lin" valueType="num">
                                      <p:cBhvr additive="base">
                                        <p:cTn id="16" dur="500" fill="hold"/>
                                        <p:tgtEl>
                                          <p:spTgt spid="23"/>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0-#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box(in)">
                                      <p:cBhvr>
                                        <p:cTn id="25" dur="500"/>
                                        <p:tgtEl>
                                          <p:spTgt spid="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ox(in)">
                                      <p:cBhvr>
                                        <p:cTn id="30" dur="500"/>
                                        <p:tgtEl>
                                          <p:spTgt spid="2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ppt_x"/>
                                          </p:val>
                                        </p:tav>
                                        <p:tav tm="100000">
                                          <p:val>
                                            <p:strVal val="#ppt_x"/>
                                          </p:val>
                                        </p:tav>
                                      </p:tavLst>
                                    </p:anim>
                                    <p:anim calcmode="lin" valueType="num">
                                      <p:cBhvr additive="base">
                                        <p:cTn id="3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0-#ppt_w/2"/>
                                          </p:val>
                                        </p:tav>
                                        <p:tav tm="100000">
                                          <p:val>
                                            <p:strVal val="#ppt_x"/>
                                          </p:val>
                                        </p:tav>
                                      </p:tavLst>
                                    </p:anim>
                                    <p:anim calcmode="lin" valueType="num">
                                      <p:cBhvr additive="base">
                                        <p:cTn id="42" dur="500" fill="hold"/>
                                        <p:tgtEl>
                                          <p:spTgt spid="26"/>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500" fill="hold"/>
                                        <p:tgtEl>
                                          <p:spTgt spid="28"/>
                                        </p:tgtEl>
                                        <p:attrNameLst>
                                          <p:attrName>ppt_x</p:attrName>
                                        </p:attrNameLst>
                                      </p:cBhvr>
                                      <p:tavLst>
                                        <p:tav tm="0">
                                          <p:val>
                                            <p:strVal val="#ppt_x"/>
                                          </p:val>
                                        </p:tav>
                                        <p:tav tm="100000">
                                          <p:val>
                                            <p:strVal val="#ppt_x"/>
                                          </p:val>
                                        </p:tav>
                                      </p:tavLst>
                                    </p:anim>
                                    <p:anim calcmode="lin" valueType="num">
                                      <p:cBhvr additive="base">
                                        <p:cTn id="4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22" grpId="0" animBg="1"/>
      <p:bldP spid="23" grpId="0" animBg="1"/>
      <p:bldP spid="25" grpId="0" animBg="1"/>
      <p:bldP spid="26" grpId="0" animBg="1"/>
      <p:bldP spid="2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a:solidFill>
              <a:srgbClr val="002060"/>
            </a:solidFill>
          </a:ln>
        </p:spPr>
        <p:txBody>
          <a:bodyPr>
            <a:normAutofit/>
          </a:bodyPr>
          <a:lstStyle/>
          <a:p>
            <a:r>
              <a:rPr kumimoji="1" lang="ja-JP" altLang="en-US" sz="2800" dirty="0" smtClean="0"/>
              <a:t>ＩｏＴが可能にする公管理会計と地方創成サポート</a:t>
            </a:r>
            <a:endParaRPr kumimoji="1" lang="ja-JP" altLang="en-US" sz="2800" dirty="0"/>
          </a:p>
        </p:txBody>
      </p:sp>
      <p:sp>
        <p:nvSpPr>
          <p:cNvPr id="5" name="スライド番号プレースホルダー 4"/>
          <p:cNvSpPr>
            <a:spLocks noGrp="1"/>
          </p:cNvSpPr>
          <p:nvPr>
            <p:ph type="sldNum" sz="quarter" idx="12"/>
          </p:nvPr>
        </p:nvSpPr>
        <p:spPr/>
        <p:txBody>
          <a:bodyPr/>
          <a:lstStyle/>
          <a:p>
            <a:fld id="{A73E9E65-7232-4A25-85C8-103C65E9586E}" type="slidenum">
              <a:rPr kumimoji="1" lang="ja-JP" altLang="en-US" smtClean="0"/>
              <a:t>24</a:t>
            </a:fld>
            <a:endParaRPr kumimoji="1" lang="ja-JP" altLang="en-US" dirty="0"/>
          </a:p>
        </p:txBody>
      </p:sp>
      <p:pic>
        <p:nvPicPr>
          <p:cNvPr id="6" name="コンテンツ プレースホルダー 5"/>
          <p:cNvPicPr>
            <a:picLocks noGrp="1"/>
          </p:cNvPicPr>
          <p:nvPr>
            <p:ph sz="half" idx="2"/>
          </p:nvPr>
        </p:nvPicPr>
        <p:blipFill>
          <a:blip r:embed="rId3" cstate="print"/>
          <a:srcRect/>
          <a:stretch>
            <a:fillRect/>
          </a:stretch>
        </p:blipFill>
        <p:spPr bwMode="auto">
          <a:xfrm>
            <a:off x="4804576" y="1507794"/>
            <a:ext cx="4114800" cy="3779068"/>
          </a:xfrm>
          <a:prstGeom prst="rect">
            <a:avLst/>
          </a:prstGeom>
          <a:noFill/>
          <a:ln w="9525">
            <a:noFill/>
            <a:miter lim="800000"/>
            <a:headEnd/>
            <a:tailEnd/>
          </a:ln>
        </p:spPr>
      </p:pic>
      <p:pic>
        <p:nvPicPr>
          <p:cNvPr id="7" name="コンテンツ プレースホルダー 6"/>
          <p:cNvPicPr>
            <a:picLocks noGrp="1"/>
          </p:cNvPicPr>
          <p:nvPr>
            <p:ph sz="half" idx="1"/>
          </p:nvPr>
        </p:nvPicPr>
        <p:blipFill>
          <a:blip r:embed="rId4" cstate="print"/>
          <a:srcRect/>
          <a:stretch>
            <a:fillRect/>
          </a:stretch>
        </p:blipFill>
        <p:spPr bwMode="auto">
          <a:xfrm>
            <a:off x="507856" y="1535291"/>
            <a:ext cx="4064144" cy="3781851"/>
          </a:xfrm>
          <a:prstGeom prst="rect">
            <a:avLst/>
          </a:prstGeom>
          <a:noFill/>
          <a:ln w="9525">
            <a:noFill/>
            <a:miter lim="800000"/>
            <a:headEnd/>
            <a:tailEnd/>
          </a:ln>
        </p:spPr>
      </p:pic>
      <p:sp>
        <p:nvSpPr>
          <p:cNvPr id="8" name="円/楕円 7"/>
          <p:cNvSpPr/>
          <p:nvPr/>
        </p:nvSpPr>
        <p:spPr>
          <a:xfrm>
            <a:off x="426720" y="94618"/>
            <a:ext cx="1018456" cy="36004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補論</a:t>
            </a:r>
            <a:endParaRPr kumimoji="1" lang="ja-JP" altLang="en-US" b="1" dirty="0">
              <a:solidFill>
                <a:schemeClr val="tx1"/>
              </a:solidFill>
            </a:endParaRPr>
          </a:p>
        </p:txBody>
      </p:sp>
      <p:sp>
        <p:nvSpPr>
          <p:cNvPr id="9" name="テキスト ボックス 8"/>
          <p:cNvSpPr txBox="1"/>
          <p:nvPr/>
        </p:nvSpPr>
        <p:spPr>
          <a:xfrm>
            <a:off x="507856" y="5433020"/>
            <a:ext cx="8678848" cy="923330"/>
          </a:xfrm>
          <a:prstGeom prst="rect">
            <a:avLst/>
          </a:prstGeom>
          <a:solidFill>
            <a:schemeClr val="accent5">
              <a:lumMod val="20000"/>
              <a:lumOff val="80000"/>
            </a:schemeClr>
          </a:solidFill>
          <a:ln>
            <a:solidFill>
              <a:schemeClr val="tx1"/>
            </a:solidFill>
          </a:ln>
        </p:spPr>
        <p:txBody>
          <a:bodyPr wrap="square" rtlCol="0">
            <a:spAutoFit/>
          </a:bodyPr>
          <a:lstStyle/>
          <a:p>
            <a:r>
              <a:rPr kumimoji="1" lang="ja-JP" altLang="en-US" b="1" dirty="0" smtClean="0"/>
              <a:t>公会計のアキレス腱</a:t>
            </a:r>
            <a:r>
              <a:rPr kumimoji="1" lang="ja-JP" altLang="en-US" dirty="0" smtClean="0"/>
              <a:t>：単年度主義、予算中心と使い切り主義、実績無関心、出納整理期間、発生主義会計の強調・収益力と子孫への影響不明　</a:t>
            </a:r>
            <a:endParaRPr kumimoji="1" lang="en-US" altLang="ja-JP" dirty="0" smtClean="0"/>
          </a:p>
          <a:p>
            <a:r>
              <a:rPr kumimoji="1" lang="ja-JP" altLang="en-US" dirty="0" smtClean="0"/>
              <a:t>⇒　</a:t>
            </a:r>
            <a:r>
              <a:rPr lang="ja-JP" altLang="en-US" dirty="0" smtClean="0"/>
              <a:t>日々決算、</a:t>
            </a:r>
            <a:r>
              <a:rPr kumimoji="1" lang="ja-JP" altLang="en-US" dirty="0" smtClean="0"/>
              <a:t>現金主義への回帰とムダとり、収益力と子孫へのトレンド見える化　</a:t>
            </a:r>
            <a:endParaRPr kumimoji="1" lang="ja-JP" altLang="en-US" dirty="0"/>
          </a:p>
        </p:txBody>
      </p:sp>
      <p:sp>
        <p:nvSpPr>
          <p:cNvPr id="10" name="右矢印 9"/>
          <p:cNvSpPr/>
          <p:nvPr/>
        </p:nvSpPr>
        <p:spPr>
          <a:xfrm>
            <a:off x="2140280" y="6435000"/>
            <a:ext cx="5328592" cy="484632"/>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IoT</a:t>
            </a:r>
            <a:r>
              <a:rPr kumimoji="1" lang="ja-JP" altLang="en-US" dirty="0" smtClean="0">
                <a:solidFill>
                  <a:schemeClr val="tx1"/>
                </a:solidFill>
              </a:rPr>
              <a:t>を軸にした会計理論再編と官の横連携</a:t>
            </a:r>
            <a:endParaRPr kumimoji="1" lang="ja-JP" altLang="en-US" dirty="0">
              <a:solidFill>
                <a:schemeClr val="tx1"/>
              </a:solidFill>
            </a:endParaRPr>
          </a:p>
        </p:txBody>
      </p:sp>
      <p:sp>
        <p:nvSpPr>
          <p:cNvPr id="11" name="Text Box 3"/>
          <p:cNvSpPr txBox="1">
            <a:spLocks noChangeArrowheads="1"/>
          </p:cNvSpPr>
          <p:nvPr/>
        </p:nvSpPr>
        <p:spPr bwMode="auto">
          <a:xfrm>
            <a:off x="624144" y="4858941"/>
            <a:ext cx="4064144" cy="307777"/>
          </a:xfrm>
          <a:prstGeom prst="rect">
            <a:avLst/>
          </a:prstGeom>
          <a:solidFill>
            <a:srgbClr val="C3F8C2"/>
          </a:solidFill>
          <a:ln w="9525">
            <a:solidFill>
              <a:schemeClr val="tx1"/>
            </a:solidFill>
            <a:miter lim="800000"/>
            <a:headEnd/>
            <a:tailEnd/>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20000"/>
              </a:spcBef>
            </a:pPr>
            <a:r>
              <a:rPr lang="ja-JP" altLang="en-US" sz="1400" b="1" dirty="0" smtClean="0">
                <a:latin typeface="Times New Roman" panose="02020603050405020304" pitchFamily="18" charset="0"/>
              </a:rPr>
              <a:t>純歳入</a:t>
            </a:r>
            <a:r>
              <a:rPr lang="en-US" altLang="ja-JP" sz="1400" b="1" dirty="0" smtClean="0">
                <a:latin typeface="Times New Roman" panose="02020603050405020304" pitchFamily="18" charset="0"/>
              </a:rPr>
              <a:t>(12M)</a:t>
            </a:r>
            <a:r>
              <a:rPr lang="ja-JP" altLang="en-US" sz="1400" b="1" dirty="0">
                <a:latin typeface="Times New Roman" panose="02020603050405020304" pitchFamily="18" charset="0"/>
              </a:rPr>
              <a:t>　＝　総歳入額　－　市債発行額</a:t>
            </a:r>
          </a:p>
        </p:txBody>
      </p:sp>
    </p:spTree>
    <p:extLst>
      <p:ext uri="{BB962C8B-B14F-4D97-AF65-F5344CB8AC3E}">
        <p14:creationId xmlns:p14="http://schemas.microsoft.com/office/powerpoint/2010/main" val="12837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50813"/>
            <a:ext cx="7886700" cy="1325563"/>
          </a:xfrm>
          <a:solidFill>
            <a:schemeClr val="accent5">
              <a:lumMod val="40000"/>
              <a:lumOff val="60000"/>
            </a:schemeClr>
          </a:solidFill>
          <a:ln>
            <a:solidFill>
              <a:schemeClr val="tx1"/>
            </a:solidFill>
          </a:ln>
        </p:spPr>
        <p:txBody>
          <a:bodyPr/>
          <a:lstStyle/>
          <a:p>
            <a:r>
              <a:rPr kumimoji="1" lang="en-US" altLang="ja-JP" sz="3600" dirty="0" smtClean="0"/>
              <a:t>MV=PY </a:t>
            </a:r>
            <a:r>
              <a:rPr kumimoji="1" lang="ja-JP" altLang="en-US" sz="3600" dirty="0" smtClean="0"/>
              <a:t>：　マクロ経済学とアベノミクス</a:t>
            </a:r>
            <a:endParaRPr kumimoji="1" lang="ja-JP" altLang="en-US" sz="3600" dirty="0"/>
          </a:p>
        </p:txBody>
      </p:sp>
      <p:sp>
        <p:nvSpPr>
          <p:cNvPr id="3" name="コンテンツ プレースホルダー 2"/>
          <p:cNvSpPr>
            <a:spLocks noGrp="1"/>
          </p:cNvSpPr>
          <p:nvPr>
            <p:ph idx="1"/>
          </p:nvPr>
        </p:nvSpPr>
        <p:spPr>
          <a:xfrm>
            <a:off x="467544" y="1728788"/>
            <a:ext cx="8276406" cy="4796556"/>
          </a:xfrm>
          <a:solidFill>
            <a:schemeClr val="accent6">
              <a:lumMod val="20000"/>
              <a:lumOff val="80000"/>
            </a:schemeClr>
          </a:solidFill>
          <a:ln>
            <a:solidFill>
              <a:schemeClr val="tx1"/>
            </a:solidFill>
          </a:ln>
        </p:spPr>
        <p:txBody>
          <a:bodyPr>
            <a:noAutofit/>
          </a:bodyPr>
          <a:lstStyle/>
          <a:p>
            <a:pPr>
              <a:buFont typeface="Wingdings" panose="05000000000000000000" pitchFamily="2" charset="2"/>
              <a:buChar char="p"/>
            </a:pPr>
            <a:r>
              <a:rPr lang="ja-JP" altLang="ja-JP" sz="2000" b="1" dirty="0" smtClean="0"/>
              <a:t>「</a:t>
            </a:r>
            <a:r>
              <a:rPr lang="ja-JP" altLang="ja-JP" sz="2000" b="1" dirty="0"/>
              <a:t>貨幣の所得速度</a:t>
            </a:r>
            <a:r>
              <a:rPr lang="en-US" altLang="ja-JP" sz="2000" b="1" dirty="0"/>
              <a:t>(Income Velocity of Money</a:t>
            </a:r>
            <a:r>
              <a:rPr lang="ja-JP" altLang="ja-JP" sz="2000" b="1" dirty="0"/>
              <a:t>」のコンセプト「 ＭＶ＝ＰＹ　</a:t>
            </a:r>
            <a:r>
              <a:rPr lang="en-US" altLang="ja-JP" sz="2000" b="1" dirty="0"/>
              <a:t>(</a:t>
            </a:r>
            <a:r>
              <a:rPr lang="ja-JP" altLang="ja-JP" sz="2000" b="1" dirty="0"/>
              <a:t>フィッシャーの交換方程式</a:t>
            </a:r>
            <a:r>
              <a:rPr lang="en-US" altLang="ja-JP" sz="2000" b="1" dirty="0"/>
              <a:t> )</a:t>
            </a:r>
            <a:r>
              <a:rPr lang="ja-JP" altLang="ja-JP" sz="2000" b="1" dirty="0" smtClean="0"/>
              <a:t>」</a:t>
            </a:r>
            <a:endParaRPr lang="en-US" altLang="ja-JP" sz="2000" b="1" dirty="0" smtClean="0"/>
          </a:p>
          <a:p>
            <a:pPr>
              <a:buFont typeface="Wingdings" panose="05000000000000000000" pitchFamily="2" charset="2"/>
              <a:buChar char="p"/>
            </a:pPr>
            <a:r>
              <a:rPr lang="ja-JP" altLang="en-US" sz="2000" b="1" dirty="0"/>
              <a:t>一般</a:t>
            </a:r>
            <a:r>
              <a:rPr lang="ja-JP" altLang="en-US" sz="2000" b="1" dirty="0" smtClean="0"/>
              <a:t>の理解：</a:t>
            </a:r>
            <a:r>
              <a:rPr lang="ja-JP" altLang="ja-JP" sz="2000" b="1" dirty="0" smtClean="0"/>
              <a:t>物価</a:t>
            </a:r>
            <a:r>
              <a:rPr lang="ja-JP" altLang="ja-JP" sz="2000" b="1" dirty="0"/>
              <a:t>水準</a:t>
            </a:r>
            <a:r>
              <a:rPr lang="en-US" altLang="ja-JP" sz="2000" b="1" dirty="0"/>
              <a:t>(</a:t>
            </a:r>
            <a:r>
              <a:rPr lang="ja-JP" altLang="ja-JP" sz="2000" b="1" dirty="0"/>
              <a:t>Ｐ</a:t>
            </a:r>
            <a:r>
              <a:rPr lang="en-US" altLang="ja-JP" sz="2000" b="1" dirty="0"/>
              <a:t>)</a:t>
            </a:r>
            <a:r>
              <a:rPr lang="ja-JP" altLang="ja-JP" sz="2000" b="1" dirty="0"/>
              <a:t>と貨幣の流通速度（Ｖ</a:t>
            </a:r>
            <a:r>
              <a:rPr lang="en-US" altLang="ja-JP" sz="2000" b="1" dirty="0"/>
              <a:t>)</a:t>
            </a:r>
            <a:r>
              <a:rPr lang="ja-JP" altLang="ja-JP" sz="2000" b="1" dirty="0"/>
              <a:t>が</a:t>
            </a:r>
            <a:r>
              <a:rPr lang="ja-JP" altLang="ja-JP" sz="2000" b="1" dirty="0" smtClean="0"/>
              <a:t>一定</a:t>
            </a:r>
            <a:r>
              <a:rPr lang="ja-JP" altLang="en-US" sz="2000" b="1" dirty="0" smtClean="0"/>
              <a:t>。</a:t>
            </a:r>
            <a:r>
              <a:rPr lang="ja-JP" altLang="ja-JP" sz="2000" b="1" dirty="0" smtClean="0"/>
              <a:t>「</a:t>
            </a:r>
            <a:r>
              <a:rPr lang="ja-JP" altLang="ja-JP" sz="2000" b="1" dirty="0"/>
              <a:t>マネーストック</a:t>
            </a:r>
            <a:r>
              <a:rPr lang="en-US" altLang="ja-JP" sz="2000" b="1" dirty="0"/>
              <a:t>(</a:t>
            </a:r>
            <a:r>
              <a:rPr lang="ja-JP" altLang="ja-JP" sz="2000" b="1" dirty="0"/>
              <a:t>Ｍ</a:t>
            </a:r>
            <a:r>
              <a:rPr lang="en-US" altLang="ja-JP" sz="2000" b="1" dirty="0"/>
              <a:t>)</a:t>
            </a:r>
            <a:r>
              <a:rPr lang="ja-JP" altLang="ja-JP" sz="2000" b="1" dirty="0"/>
              <a:t>を増やすと国民所得（Ｙ）は増加する</a:t>
            </a:r>
            <a:r>
              <a:rPr lang="ja-JP" altLang="ja-JP" sz="2000" b="1" dirty="0" smtClean="0"/>
              <a:t>関係。</a:t>
            </a:r>
            <a:r>
              <a:rPr lang="en-US" altLang="ja-JP" sz="2000" b="1" dirty="0" smtClean="0"/>
              <a:t>(</a:t>
            </a:r>
            <a:r>
              <a:rPr lang="ja-JP" altLang="ja-JP" sz="2000" b="1" dirty="0" smtClean="0"/>
              <a:t>Ⅴ</a:t>
            </a:r>
            <a:r>
              <a:rPr lang="ja-JP" altLang="ja-JP" sz="2000" b="1" dirty="0"/>
              <a:t>は</a:t>
            </a:r>
            <a:r>
              <a:rPr lang="ja-JP" altLang="ja-JP" sz="2000" b="1" dirty="0" smtClean="0"/>
              <a:t>定数</a:t>
            </a:r>
            <a:r>
              <a:rPr lang="ja-JP" altLang="en-US" sz="2000" b="1" dirty="0" smtClean="0"/>
              <a:t>）</a:t>
            </a:r>
            <a:endParaRPr lang="en-US" altLang="ja-JP" sz="2000" b="1" dirty="0" smtClean="0"/>
          </a:p>
          <a:p>
            <a:pPr>
              <a:buFont typeface="Wingdings" panose="05000000000000000000" pitchFamily="2" charset="2"/>
              <a:buChar char="p"/>
            </a:pPr>
            <a:r>
              <a:rPr lang="ja-JP" altLang="en-US" sz="2000" b="1" dirty="0" smtClean="0"/>
              <a:t>だが、</a:t>
            </a:r>
            <a:r>
              <a:rPr lang="ja-JP" altLang="ja-JP" sz="2000" b="1" dirty="0" smtClean="0"/>
              <a:t>ミクロ</a:t>
            </a:r>
            <a:r>
              <a:rPr lang="ja-JP" altLang="ja-JP" sz="2000" b="1" dirty="0"/>
              <a:t>経済でトヨタがＪＩＴで証明したことは，</a:t>
            </a:r>
            <a:r>
              <a:rPr lang="ja-JP" altLang="ja-JP" sz="2000" b="1" dirty="0">
                <a:solidFill>
                  <a:srgbClr val="FF0000"/>
                </a:solidFill>
              </a:rPr>
              <a:t>Ｖが変数</a:t>
            </a:r>
            <a:r>
              <a:rPr lang="ja-JP" altLang="ja-JP" sz="2000" b="1" dirty="0"/>
              <a:t>であるという</a:t>
            </a:r>
            <a:r>
              <a:rPr lang="ja-JP" altLang="ja-JP" sz="2000" b="1" dirty="0" smtClean="0"/>
              <a:t>こと。</a:t>
            </a:r>
            <a:r>
              <a:rPr lang="ja-JP" altLang="en-US" sz="2000" b="1" dirty="0" smtClean="0">
                <a:solidFill>
                  <a:srgbClr val="FF0000"/>
                </a:solidFill>
              </a:rPr>
              <a:t>特にすり合わせ型製品の流通速度は</a:t>
            </a:r>
            <a:r>
              <a:rPr lang="ja-JP" altLang="en-US" sz="2000" b="1" dirty="0">
                <a:solidFill>
                  <a:srgbClr val="FF0000"/>
                </a:solidFill>
              </a:rPr>
              <a:t>改善</a:t>
            </a:r>
            <a:r>
              <a:rPr lang="ja-JP" altLang="en-US" sz="2000" b="1" dirty="0" smtClean="0">
                <a:solidFill>
                  <a:srgbClr val="FF0000"/>
                </a:solidFill>
              </a:rPr>
              <a:t>余地が大きい</a:t>
            </a:r>
            <a:r>
              <a:rPr lang="en-US" altLang="ja-JP" sz="2000" b="1" dirty="0" smtClean="0">
                <a:solidFill>
                  <a:srgbClr val="FF0000"/>
                </a:solidFill>
              </a:rPr>
              <a:t>!</a:t>
            </a:r>
          </a:p>
          <a:p>
            <a:pPr marL="0" indent="0">
              <a:buNone/>
            </a:pPr>
            <a:r>
              <a:rPr lang="ja-JP" altLang="en-US" sz="2000" b="1" dirty="0" smtClean="0"/>
              <a:t>◎　ＪＩＴ経営は</a:t>
            </a:r>
            <a:r>
              <a:rPr lang="en-US" altLang="ja-JP" sz="2000" b="1" dirty="0" smtClean="0"/>
              <a:t>BSQ</a:t>
            </a:r>
            <a:r>
              <a:rPr lang="ja-JP" altLang="en-US" sz="2000" b="1" dirty="0" smtClean="0"/>
              <a:t>改善を通じて、企業の自己資本を投資に誘導する</a:t>
            </a:r>
            <a:endParaRPr lang="en-US" altLang="ja-JP" sz="2000" b="1" dirty="0" smtClean="0"/>
          </a:p>
          <a:p>
            <a:pPr marL="0" indent="0">
              <a:buNone/>
            </a:pPr>
            <a:r>
              <a:rPr lang="ja-JP" altLang="en-US" sz="2000" b="1" dirty="0"/>
              <a:t>　</a:t>
            </a:r>
            <a:r>
              <a:rPr lang="ja-JP" altLang="en-US" sz="2000" b="1" dirty="0" smtClean="0"/>
              <a:t>　中長期的成長戦略の目玉！　リードタイム短縮による増分キャッシュを</a:t>
            </a:r>
            <a:endParaRPr lang="en-US" altLang="ja-JP" sz="2000" b="1" dirty="0" smtClean="0"/>
          </a:p>
          <a:p>
            <a:pPr marL="0" indent="0">
              <a:buNone/>
            </a:pPr>
            <a:r>
              <a:rPr lang="ja-JP" altLang="en-US" sz="2000" b="1" dirty="0"/>
              <a:t>　</a:t>
            </a:r>
            <a:r>
              <a:rPr lang="ja-JP" altLang="en-US" sz="2000" b="1" dirty="0" smtClean="0"/>
              <a:t>　</a:t>
            </a:r>
            <a:r>
              <a:rPr lang="ja-JP" altLang="en-US" sz="2000" b="1" dirty="0" smtClean="0">
                <a:solidFill>
                  <a:srgbClr val="FF0000"/>
                </a:solidFill>
              </a:rPr>
              <a:t>運転資金でなく研究開発、設備投資、社員福祉に充当すると</a:t>
            </a:r>
            <a:r>
              <a:rPr lang="ja-JP" altLang="en-US" sz="2000" b="1" dirty="0" smtClean="0"/>
              <a:t>、金融緩和</a:t>
            </a:r>
            <a:endParaRPr lang="en-US" altLang="ja-JP" sz="2000" b="1" dirty="0" smtClean="0"/>
          </a:p>
          <a:p>
            <a:pPr marL="0" indent="0">
              <a:buNone/>
            </a:pPr>
            <a:r>
              <a:rPr lang="ja-JP" altLang="en-US" sz="2000" b="1" dirty="0"/>
              <a:t>　</a:t>
            </a:r>
            <a:r>
              <a:rPr lang="ja-JP" altLang="en-US" sz="2000" b="1" dirty="0" smtClean="0"/>
              <a:t>　で増加した日銀当座預金勘定のお金が回りだす。</a:t>
            </a:r>
            <a:endParaRPr lang="en-US" altLang="ja-JP" sz="2000" b="1" dirty="0" smtClean="0"/>
          </a:p>
          <a:p>
            <a:pPr marL="0" indent="0">
              <a:buNone/>
            </a:pPr>
            <a:r>
              <a:rPr lang="ja-JP" altLang="en-US" sz="2000" b="1" dirty="0"/>
              <a:t>◎</a:t>
            </a:r>
            <a:r>
              <a:rPr lang="ja-JP" altLang="en-US" sz="2000" b="1" dirty="0" smtClean="0"/>
              <a:t>　</a:t>
            </a:r>
            <a:r>
              <a:rPr lang="en-US" altLang="ja-JP" sz="2000" b="1" dirty="0" smtClean="0">
                <a:latin typeface="ＭＳ 明朝" panose="02020609040205080304" pitchFamily="17" charset="-128"/>
                <a:ea typeface="ＭＳ 明朝" panose="02020609040205080304" pitchFamily="17" charset="-128"/>
              </a:rPr>
              <a:t>BSQ(</a:t>
            </a:r>
            <a:r>
              <a:rPr lang="ja-JP" altLang="en-US" sz="2000" b="1" dirty="0" smtClean="0">
                <a:latin typeface="ＭＳ 明朝" panose="02020609040205080304" pitchFamily="17" charset="-128"/>
                <a:ea typeface="ＭＳ 明朝" panose="02020609040205080304" pitchFamily="17" charset="-128"/>
              </a:rPr>
              <a:t>貸借対照表の質）の改善には</a:t>
            </a:r>
            <a:r>
              <a:rPr lang="en-US" altLang="ja-JP" sz="2000" b="1" dirty="0" smtClean="0">
                <a:latin typeface="ＭＳ 明朝" panose="02020609040205080304" pitchFamily="17" charset="-128"/>
                <a:ea typeface="ＭＳ 明朝" panose="02020609040205080304" pitchFamily="17" charset="-128"/>
              </a:rPr>
              <a:t>SCCC</a:t>
            </a:r>
            <a:r>
              <a:rPr lang="ja-JP" altLang="en-US" sz="2000" b="1" dirty="0" smtClean="0">
                <a:latin typeface="ＭＳ 明朝" panose="02020609040205080304" pitchFamily="17" charset="-128"/>
                <a:ea typeface="ＭＳ 明朝" panose="02020609040205080304" pitchFamily="17" charset="-128"/>
              </a:rPr>
              <a:t>（サプライプライチエーン</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現金循環化日数）の短縮が必要 ⇒ 中小・町工場への資金循環速</a:t>
            </a:r>
            <a:endParaRPr lang="en-US" altLang="ja-JP" sz="2000" b="1" dirty="0" smtClean="0">
              <a:latin typeface="ＭＳ 明朝" panose="02020609040205080304" pitchFamily="17" charset="-128"/>
              <a:ea typeface="ＭＳ 明朝" panose="02020609040205080304" pitchFamily="17" charset="-128"/>
            </a:endParaRPr>
          </a:p>
          <a:p>
            <a:pPr marL="0" indent="0">
              <a:buNone/>
            </a:pPr>
            <a:r>
              <a:rPr lang="ja-JP" altLang="en-US" sz="2000" b="1" dirty="0">
                <a:latin typeface="ＭＳ 明朝" panose="02020609040205080304" pitchFamily="17" charset="-128"/>
                <a:ea typeface="ＭＳ 明朝" panose="02020609040205080304" pitchFamily="17" charset="-128"/>
              </a:rPr>
              <a:t>　</a:t>
            </a:r>
            <a:r>
              <a:rPr lang="ja-JP" altLang="en-US" sz="2000" b="1" dirty="0" smtClean="0">
                <a:latin typeface="ＭＳ 明朝" panose="02020609040205080304" pitchFamily="17" charset="-128"/>
                <a:ea typeface="ＭＳ 明朝" panose="02020609040205080304" pitchFamily="17" charset="-128"/>
              </a:rPr>
              <a:t>　度アップ⇒アベノミクス第三の矢に貢献。　　　　　　　　</a:t>
            </a:r>
            <a:endParaRPr kumimoji="1" lang="ja-JP" altLang="en-US" sz="2000"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2"/>
          </p:nvPr>
        </p:nvSpPr>
        <p:spPr/>
        <p:txBody>
          <a:bodyPr/>
          <a:lstStyle/>
          <a:p>
            <a:fld id="{F4639988-82CD-4964-9594-920154723E63}" type="slidenum">
              <a:rPr lang="en-US" altLang="ja-JP" smtClean="0"/>
              <a:pPr/>
              <a:t>3</a:t>
            </a:fld>
            <a:endParaRPr lang="en-US" altLang="ja-JP" dirty="0"/>
          </a:p>
        </p:txBody>
      </p:sp>
    </p:spTree>
    <p:extLst>
      <p:ext uri="{BB962C8B-B14F-4D97-AF65-F5344CB8AC3E}">
        <p14:creationId xmlns:p14="http://schemas.microsoft.com/office/powerpoint/2010/main" val="4007766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65125"/>
            <a:ext cx="8136904" cy="903635"/>
          </a:xfrm>
          <a:solidFill>
            <a:schemeClr val="accent5">
              <a:lumMod val="20000"/>
              <a:lumOff val="80000"/>
            </a:schemeClr>
          </a:solidFill>
          <a:ln>
            <a:solidFill>
              <a:schemeClr val="accent4"/>
            </a:solidFill>
          </a:ln>
        </p:spPr>
        <p:txBody>
          <a:bodyPr>
            <a:normAutofit/>
          </a:bodyPr>
          <a:lstStyle/>
          <a:p>
            <a:pPr algn="ctr"/>
            <a:r>
              <a:rPr kumimoji="1" lang="ja-JP" altLang="en-US" sz="3600" dirty="0" smtClean="0"/>
              <a:t>貸借対照表中心の経営とは</a:t>
            </a:r>
            <a:endParaRPr kumimoji="1" lang="ja-JP" altLang="en-US" sz="3600" dirty="0"/>
          </a:p>
        </p:txBody>
      </p:sp>
      <p:sp>
        <p:nvSpPr>
          <p:cNvPr id="3" name="コンテンツ プレースホルダー 2"/>
          <p:cNvSpPr>
            <a:spLocks noGrp="1"/>
          </p:cNvSpPr>
          <p:nvPr>
            <p:ph idx="1"/>
          </p:nvPr>
        </p:nvSpPr>
        <p:spPr>
          <a:xfrm>
            <a:off x="251520" y="1628800"/>
            <a:ext cx="8640960" cy="4968552"/>
          </a:xfrm>
          <a:solidFill>
            <a:srgbClr val="FEF2E8"/>
          </a:solidFill>
          <a:ln>
            <a:solidFill>
              <a:schemeClr val="tx1"/>
            </a:solidFill>
          </a:ln>
        </p:spPr>
        <p:txBody>
          <a:bodyPr>
            <a:noAutofit/>
          </a:bodyPr>
          <a:lstStyle/>
          <a:p>
            <a:pPr marL="0" indent="0">
              <a:buNone/>
            </a:pPr>
            <a:r>
              <a:rPr lang="ja-JP" altLang="en-US" sz="1800" b="1" dirty="0" smtClean="0"/>
              <a:t>◎「</a:t>
            </a:r>
            <a:r>
              <a:rPr lang="en-US" altLang="ja-JP" sz="1800" b="1" dirty="0" smtClean="0"/>
              <a:t>B/S</a:t>
            </a:r>
            <a:r>
              <a:rPr lang="ja-JP" altLang="en-US" sz="1800" b="1" dirty="0" smtClean="0"/>
              <a:t>は</a:t>
            </a:r>
            <a:r>
              <a:rPr lang="en-US" altLang="ja-JP" sz="1800" b="1" dirty="0" smtClean="0"/>
              <a:t>P/L</a:t>
            </a:r>
            <a:r>
              <a:rPr lang="ja-JP" altLang="en-US" sz="1800" b="1" dirty="0" smtClean="0"/>
              <a:t>が</a:t>
            </a:r>
            <a:r>
              <a:rPr lang="ja-JP" altLang="en-US" sz="1800" b="1" dirty="0"/>
              <a:t>何年分も蓄積された結果です。要するに，</a:t>
            </a:r>
            <a:r>
              <a:rPr lang="ja-JP" altLang="en-US" sz="1800" b="1" dirty="0" smtClean="0">
                <a:solidFill>
                  <a:srgbClr val="FF0000"/>
                </a:solidFill>
              </a:rPr>
              <a:t>会社の</a:t>
            </a:r>
            <a:r>
              <a:rPr lang="ja-JP" altLang="en-US" sz="1800" b="1" dirty="0">
                <a:solidFill>
                  <a:srgbClr val="FF0000"/>
                </a:solidFill>
              </a:rPr>
              <a:t>実力と</a:t>
            </a:r>
            <a:r>
              <a:rPr lang="ja-JP" altLang="en-US" sz="1800" b="1" dirty="0" smtClean="0">
                <a:solidFill>
                  <a:srgbClr val="FF0000"/>
                </a:solidFill>
              </a:rPr>
              <a:t>いうものは</a:t>
            </a:r>
            <a:r>
              <a:rPr lang="en-US" altLang="ja-JP" sz="1800" b="1" dirty="0" smtClean="0">
                <a:solidFill>
                  <a:srgbClr val="FF0000"/>
                </a:solidFill>
              </a:rPr>
              <a:t>B/S</a:t>
            </a:r>
            <a:r>
              <a:rPr lang="ja-JP" altLang="en-US" sz="1800" b="1" dirty="0" smtClean="0">
                <a:solidFill>
                  <a:srgbClr val="FF0000"/>
                </a:solidFill>
              </a:rPr>
              <a:t>に、</a:t>
            </a:r>
            <a:endParaRPr lang="en-US" altLang="ja-JP" sz="1800" b="1" dirty="0" smtClean="0">
              <a:solidFill>
                <a:srgbClr val="FF0000"/>
              </a:solidFill>
            </a:endParaRPr>
          </a:p>
          <a:p>
            <a:pPr marL="0" indent="0">
              <a:buNone/>
            </a:pPr>
            <a:r>
              <a:rPr lang="ja-JP" altLang="en-US" sz="1800" b="1" dirty="0">
                <a:solidFill>
                  <a:srgbClr val="FF0000"/>
                </a:solidFill>
              </a:rPr>
              <a:t>　</a:t>
            </a:r>
            <a:r>
              <a:rPr lang="ja-JP" altLang="en-US" sz="1800" b="1" dirty="0" smtClean="0">
                <a:solidFill>
                  <a:srgbClr val="FF0000"/>
                </a:solidFill>
              </a:rPr>
              <a:t>　如実に反映</a:t>
            </a:r>
            <a:r>
              <a:rPr lang="ja-JP" altLang="en-US" sz="1800" b="1" dirty="0">
                <a:solidFill>
                  <a:srgbClr val="FF0000"/>
                </a:solidFill>
              </a:rPr>
              <a:t>されている</a:t>
            </a:r>
            <a:r>
              <a:rPr lang="ja-JP" altLang="en-US" sz="1800" b="1" dirty="0" smtClean="0"/>
              <a:t>。</a:t>
            </a:r>
            <a:r>
              <a:rPr lang="en-US" altLang="ja-JP" sz="1800" b="1" dirty="0" smtClean="0"/>
              <a:t>P/L</a:t>
            </a:r>
            <a:r>
              <a:rPr lang="ja-JP" altLang="en-US" sz="1800" b="1" dirty="0" smtClean="0"/>
              <a:t>をいじくって</a:t>
            </a:r>
            <a:r>
              <a:rPr lang="ja-JP" altLang="en-US" sz="1800" b="1" dirty="0"/>
              <a:t>利益を出すの</a:t>
            </a:r>
            <a:r>
              <a:rPr lang="ja-JP" altLang="en-US" sz="1800" b="1" dirty="0" smtClean="0"/>
              <a:t>は簡単</a:t>
            </a:r>
            <a:r>
              <a:rPr lang="ja-JP" altLang="en-US" sz="1800" b="1" dirty="0"/>
              <a:t>だけど</a:t>
            </a:r>
            <a:r>
              <a:rPr lang="ja-JP" altLang="en-US" sz="1800" b="1" dirty="0" smtClean="0"/>
              <a:t>，</a:t>
            </a:r>
            <a:r>
              <a:rPr lang="en-US" altLang="ja-JP" sz="1800" b="1" dirty="0" smtClean="0"/>
              <a:t>B/S</a:t>
            </a:r>
            <a:r>
              <a:rPr lang="ja-JP" altLang="en-US" sz="1800" b="1" dirty="0" smtClean="0"/>
              <a:t>改善</a:t>
            </a:r>
            <a:r>
              <a:rPr lang="ja-JP" altLang="en-US" sz="1800" b="1" dirty="0"/>
              <a:t>は</a:t>
            </a:r>
            <a:r>
              <a:rPr lang="ja-JP" altLang="en-US" sz="1800" b="1" dirty="0" smtClean="0"/>
              <a:t>長い</a:t>
            </a:r>
            <a:endParaRPr lang="en-US" altLang="ja-JP" sz="1800" b="1" dirty="0" smtClean="0"/>
          </a:p>
          <a:p>
            <a:pPr marL="0" indent="0">
              <a:buNone/>
            </a:pPr>
            <a:r>
              <a:rPr lang="ja-JP" altLang="en-US" sz="1800" b="1" dirty="0"/>
              <a:t>　</a:t>
            </a:r>
            <a:r>
              <a:rPr lang="ja-JP" altLang="en-US" sz="1800" b="1" dirty="0" smtClean="0"/>
              <a:t>　時間をかけない</a:t>
            </a:r>
            <a:r>
              <a:rPr lang="ja-JP" altLang="en-US" sz="1800" b="1" dirty="0"/>
              <a:t>とできることではない</a:t>
            </a:r>
            <a:r>
              <a:rPr lang="ja-JP" altLang="en-US" sz="1800" b="1" dirty="0" smtClean="0"/>
              <a:t>。　　（キヤノン　御手洗社長）」</a:t>
            </a:r>
            <a:endParaRPr lang="en-US" altLang="ja-JP" sz="1800" b="1" dirty="0" smtClean="0"/>
          </a:p>
          <a:p>
            <a:pPr marL="0" indent="0">
              <a:buNone/>
            </a:pPr>
            <a:endParaRPr lang="en-US" altLang="ja-JP" sz="1800" b="1" dirty="0" smtClean="0"/>
          </a:p>
          <a:p>
            <a:pPr marL="0" indent="0">
              <a:buNone/>
            </a:pPr>
            <a:r>
              <a:rPr lang="ja-JP" altLang="en-US" sz="1800" b="1" dirty="0" smtClean="0"/>
              <a:t>◎　</a:t>
            </a:r>
            <a:r>
              <a:rPr lang="ja-JP" altLang="en-US" sz="1800" b="1" dirty="0"/>
              <a:t>「</a:t>
            </a:r>
            <a:r>
              <a:rPr lang="en-US" altLang="ja-JP" sz="1800" b="1" dirty="0" smtClean="0"/>
              <a:t>B/S</a:t>
            </a:r>
            <a:r>
              <a:rPr lang="ja-JP" altLang="en-US" sz="1800" b="1" dirty="0" smtClean="0"/>
              <a:t>をもとに経営計画をたてて実行する癖をつける。手形を切っていた頃はそれだ</a:t>
            </a:r>
            <a:endParaRPr lang="en-US" altLang="ja-JP" sz="1800" b="1" dirty="0" smtClean="0"/>
          </a:p>
          <a:p>
            <a:pPr marL="0" indent="0">
              <a:buNone/>
            </a:pPr>
            <a:r>
              <a:rPr lang="ja-JP" altLang="en-US" sz="1800" b="1" dirty="0"/>
              <a:t>　</a:t>
            </a:r>
            <a:r>
              <a:rPr lang="ja-JP" altLang="en-US" sz="1800" b="1" dirty="0" smtClean="0"/>
              <a:t>　　</a:t>
            </a:r>
            <a:r>
              <a:rPr lang="ja-JP" altLang="en-US" sz="1800" b="1" dirty="0" err="1" smtClean="0"/>
              <a:t>けで</a:t>
            </a:r>
            <a:r>
              <a:rPr lang="ja-JP" altLang="en-US" sz="1800" b="1" dirty="0" smtClean="0"/>
              <a:t>頭がいっぱい。資金繰りから解放されて、始めて研究開発に資金を割けるよう</a:t>
            </a:r>
            <a:endParaRPr lang="en-US" altLang="ja-JP" sz="1800" b="1" dirty="0" smtClean="0"/>
          </a:p>
          <a:p>
            <a:pPr marL="0" indent="0">
              <a:buNone/>
            </a:pPr>
            <a:r>
              <a:rPr lang="ja-JP" altLang="en-US" sz="1800" b="1" dirty="0"/>
              <a:t>　</a:t>
            </a:r>
            <a:r>
              <a:rPr lang="ja-JP" altLang="en-US" sz="1800" b="1" dirty="0" smtClean="0"/>
              <a:t>　　になります。</a:t>
            </a:r>
            <a:r>
              <a:rPr lang="en-US" altLang="ja-JP" sz="1800" b="1" dirty="0" smtClean="0"/>
              <a:t>    (</a:t>
            </a:r>
            <a:r>
              <a:rPr lang="ja-JP" altLang="en-US" sz="1800" b="1" dirty="0" smtClean="0"/>
              <a:t>樹研工業　松浦社長）　</a:t>
            </a:r>
            <a:r>
              <a:rPr kumimoji="1" lang="ja-JP" altLang="en-US" sz="1800" b="1" dirty="0" smtClean="0"/>
              <a:t>　</a:t>
            </a:r>
            <a:endParaRPr kumimoji="1" lang="en-US" altLang="ja-JP" sz="1800" b="1" dirty="0" smtClean="0"/>
          </a:p>
          <a:p>
            <a:pPr marL="0" indent="0">
              <a:buNone/>
            </a:pPr>
            <a:endParaRPr kumimoji="1" lang="en-US" altLang="ja-JP" sz="1800" b="1" dirty="0" smtClean="0"/>
          </a:p>
          <a:p>
            <a:pPr marL="0" indent="0">
              <a:buNone/>
            </a:pPr>
            <a:r>
              <a:rPr lang="ja-JP" altLang="en-US" sz="1800" b="1" dirty="0" smtClean="0">
                <a:solidFill>
                  <a:srgbClr val="FF0000"/>
                </a:solidFill>
              </a:rPr>
              <a:t>　</a:t>
            </a:r>
            <a:r>
              <a:rPr lang="ja-JP" altLang="en-US" sz="1800" b="1" dirty="0" smtClean="0"/>
              <a:t>⇒</a:t>
            </a:r>
            <a:r>
              <a:rPr lang="ja-JP" altLang="en-US" sz="1800" b="1" dirty="0"/>
              <a:t>　</a:t>
            </a:r>
            <a:r>
              <a:rPr lang="ja-JP" altLang="en-US" sz="1800" b="1" dirty="0" smtClean="0"/>
              <a:t>ものづくり経営の本質は、</a:t>
            </a:r>
            <a:r>
              <a:rPr lang="en-US" altLang="ja-JP" sz="1800" b="1" dirty="0" smtClean="0">
                <a:solidFill>
                  <a:srgbClr val="FF0000"/>
                </a:solidFill>
              </a:rPr>
              <a:t>SCCC</a:t>
            </a:r>
            <a:r>
              <a:rPr lang="ja-JP" altLang="en-US" sz="1800" b="1" dirty="0" smtClean="0"/>
              <a:t>値の改善を通じて、</a:t>
            </a:r>
            <a:r>
              <a:rPr lang="en-US" altLang="ja-JP" sz="1800" b="1" dirty="0" smtClean="0">
                <a:solidFill>
                  <a:srgbClr val="FF0000"/>
                </a:solidFill>
              </a:rPr>
              <a:t>BSQ</a:t>
            </a:r>
            <a:r>
              <a:rPr lang="ja-JP" altLang="en-US" sz="1800" b="1" dirty="0" smtClean="0">
                <a:solidFill>
                  <a:srgbClr val="FF0000"/>
                </a:solidFill>
              </a:rPr>
              <a:t>値を中長期的に下げていく</a:t>
            </a:r>
            <a:endParaRPr lang="en-US" altLang="ja-JP" sz="1800" b="1" dirty="0" smtClean="0">
              <a:solidFill>
                <a:srgbClr val="FF0000"/>
              </a:solidFill>
            </a:endParaRPr>
          </a:p>
          <a:p>
            <a:pPr marL="0" indent="0">
              <a:buNone/>
            </a:pPr>
            <a:r>
              <a:rPr lang="ja-JP" altLang="en-US" sz="1800" b="1" dirty="0"/>
              <a:t>　</a:t>
            </a:r>
            <a:r>
              <a:rPr lang="ja-JP" altLang="en-US" sz="1800" b="1" dirty="0" smtClean="0"/>
              <a:t>　　ことである。</a:t>
            </a:r>
            <a:r>
              <a:rPr lang="en-US" altLang="ja-JP" sz="1800" b="1" dirty="0" smtClean="0"/>
              <a:t>IoT</a:t>
            </a:r>
            <a:r>
              <a:rPr lang="ja-JP" altLang="en-US" sz="1800" b="1" dirty="0" smtClean="0"/>
              <a:t>は、</a:t>
            </a:r>
            <a:r>
              <a:rPr lang="ja-JP" altLang="en-US" sz="1800" b="1" dirty="0" smtClean="0">
                <a:solidFill>
                  <a:srgbClr val="FF0000"/>
                </a:solidFill>
              </a:rPr>
              <a:t>流れ創りの進化の跡</a:t>
            </a:r>
            <a:r>
              <a:rPr lang="ja-JP" altLang="en-US" sz="1800" b="1" dirty="0" smtClean="0"/>
              <a:t>を刻々と変化する</a:t>
            </a:r>
            <a:r>
              <a:rPr lang="ja-JP" altLang="en-US" sz="1800" b="1" dirty="0" smtClean="0">
                <a:solidFill>
                  <a:srgbClr val="FF0000"/>
                </a:solidFill>
              </a:rPr>
              <a:t>貸借対照表の質</a:t>
            </a:r>
            <a:r>
              <a:rPr lang="ja-JP" altLang="en-US" sz="1800" b="1" dirty="0" smtClean="0"/>
              <a:t>として</a:t>
            </a:r>
            <a:endParaRPr lang="en-US" altLang="ja-JP" sz="1800" b="1" dirty="0" smtClean="0"/>
          </a:p>
          <a:p>
            <a:pPr marL="0" indent="0">
              <a:buNone/>
            </a:pPr>
            <a:r>
              <a:rPr lang="ja-JP" altLang="en-US" sz="1800" b="1" dirty="0"/>
              <a:t>　</a:t>
            </a:r>
            <a:r>
              <a:rPr lang="ja-JP" altLang="en-US" sz="1800" b="1" dirty="0" smtClean="0"/>
              <a:t>　　捉えることを可能にする。　（わくわく</a:t>
            </a:r>
            <a:r>
              <a:rPr lang="en-US" altLang="ja-JP" sz="1800" b="1" dirty="0" smtClean="0"/>
              <a:t>JIT</a:t>
            </a:r>
            <a:r>
              <a:rPr lang="ja-JP" altLang="en-US" sz="1800" b="1" dirty="0" smtClean="0"/>
              <a:t>研究会）</a:t>
            </a:r>
            <a:endParaRPr lang="en-US" altLang="ja-JP" sz="1800" b="1" dirty="0" smtClean="0"/>
          </a:p>
          <a:p>
            <a:pPr marL="0" indent="0">
              <a:buNone/>
            </a:pPr>
            <a:endParaRPr lang="en-US" altLang="ja-JP" sz="1800" b="1" dirty="0" smtClean="0"/>
          </a:p>
          <a:p>
            <a:pPr marL="0" indent="0">
              <a:buNone/>
            </a:pPr>
            <a:r>
              <a:rPr lang="ja-JP" altLang="en-US" sz="1800" b="1" dirty="0"/>
              <a:t>　</a:t>
            </a:r>
            <a:r>
              <a:rPr lang="ja-JP" altLang="en-US" sz="1800" b="1" dirty="0" smtClean="0"/>
              <a:t>⇒　</a:t>
            </a:r>
            <a:r>
              <a:rPr lang="en-US" altLang="ja-JP" sz="1800" b="1" dirty="0" smtClean="0"/>
              <a:t>IoT</a:t>
            </a:r>
            <a:r>
              <a:rPr lang="ja-JP" altLang="en-US" sz="1800" b="1" dirty="0" smtClean="0"/>
              <a:t>は、オール入口価格</a:t>
            </a:r>
            <a:r>
              <a:rPr lang="en-US" altLang="ja-JP" sz="1800" b="1" dirty="0" smtClean="0"/>
              <a:t>(</a:t>
            </a:r>
            <a:r>
              <a:rPr lang="ja-JP" altLang="en-US" sz="1800" b="1" dirty="0" smtClean="0"/>
              <a:t>取得価額）で、サープラス原理の働く</a:t>
            </a:r>
            <a:r>
              <a:rPr lang="en-US" altLang="ja-JP" sz="1800" b="1" dirty="0" smtClean="0"/>
              <a:t>B/S</a:t>
            </a:r>
            <a:r>
              <a:rPr lang="ja-JP" altLang="en-US" sz="1800" b="1" dirty="0" smtClean="0"/>
              <a:t>を基幹</a:t>
            </a:r>
            <a:r>
              <a:rPr lang="en-US" altLang="ja-JP" sz="1800" b="1" dirty="0" smtClean="0"/>
              <a:t>DB</a:t>
            </a:r>
            <a:r>
              <a:rPr lang="ja-JP" altLang="en-US" sz="1800" b="1" dirty="0" smtClean="0"/>
              <a:t>とし</a:t>
            </a:r>
            <a:endParaRPr lang="en-US" altLang="ja-JP" sz="1800" b="1" dirty="0" smtClean="0"/>
          </a:p>
          <a:p>
            <a:pPr marL="0" indent="0">
              <a:buNone/>
            </a:pPr>
            <a:r>
              <a:rPr lang="ja-JP" altLang="en-US" sz="1800" b="1" dirty="0"/>
              <a:t>　</a:t>
            </a:r>
            <a:r>
              <a:rPr lang="ja-JP" altLang="en-US" sz="1800" b="1" dirty="0" smtClean="0"/>
              <a:t>　　　</a:t>
            </a:r>
            <a:r>
              <a:rPr lang="ja-JP" altLang="en-US" sz="1800" b="1" dirty="0" err="1" smtClean="0"/>
              <a:t>て</a:t>
            </a:r>
            <a:r>
              <a:rPr lang="ja-JP" altLang="en-US" sz="1800" b="1" dirty="0" smtClean="0"/>
              <a:t>対内的に保持して社内の生産性を測定し、その後に対外的に異なる</a:t>
            </a:r>
            <a:r>
              <a:rPr lang="en-US" altLang="ja-JP" sz="1800" b="1" dirty="0" smtClean="0"/>
              <a:t>B/S</a:t>
            </a:r>
            <a:r>
              <a:rPr lang="ja-JP" altLang="en-US" sz="1800" b="1" dirty="0" smtClean="0"/>
              <a:t>ほかを</a:t>
            </a:r>
            <a:endParaRPr lang="en-US" altLang="ja-JP" sz="1800" b="1" dirty="0" smtClean="0"/>
          </a:p>
          <a:p>
            <a:pPr marL="0" indent="0">
              <a:buNone/>
            </a:pPr>
            <a:r>
              <a:rPr lang="ja-JP" altLang="en-US" sz="1800" b="1" dirty="0"/>
              <a:t>　</a:t>
            </a:r>
            <a:r>
              <a:rPr lang="ja-JP" altLang="en-US" sz="1800" b="1" dirty="0" smtClean="0"/>
              <a:t>　　　出力する。ことを可能にする　　</a:t>
            </a:r>
            <a:r>
              <a:rPr lang="en-US" altLang="ja-JP" sz="1800" b="1" dirty="0" smtClean="0"/>
              <a:t>(</a:t>
            </a:r>
            <a:r>
              <a:rPr lang="ja-JP" altLang="en-US" sz="1800" b="1" dirty="0" smtClean="0"/>
              <a:t>国内基準、</a:t>
            </a:r>
            <a:r>
              <a:rPr lang="en-US" altLang="ja-JP" sz="1800" b="1" dirty="0" smtClean="0"/>
              <a:t>IFRS</a:t>
            </a:r>
            <a:r>
              <a:rPr lang="ja-JP" altLang="en-US" sz="1800" b="1" dirty="0" err="1" smtClean="0"/>
              <a:t>、</a:t>
            </a:r>
            <a:r>
              <a:rPr lang="ja-JP" altLang="en-US" sz="1800" b="1" dirty="0" smtClean="0"/>
              <a:t>米国基準ほか）</a:t>
            </a:r>
            <a:endParaRPr kumimoji="1" lang="en-US" altLang="ja-JP" sz="1800" b="1" dirty="0"/>
          </a:p>
          <a:p>
            <a:pPr marL="0" indent="0">
              <a:buNone/>
            </a:pPr>
            <a:endParaRPr kumimoji="1" lang="en-US" altLang="ja-JP" sz="2600" b="1" dirty="0" smtClean="0"/>
          </a:p>
          <a:p>
            <a:endParaRPr kumimoji="1" lang="ja-JP" altLang="en-US" b="1" dirty="0"/>
          </a:p>
        </p:txBody>
      </p:sp>
      <p:sp>
        <p:nvSpPr>
          <p:cNvPr id="4" name="スライド番号プレースホルダー 3"/>
          <p:cNvSpPr>
            <a:spLocks noGrp="1"/>
          </p:cNvSpPr>
          <p:nvPr>
            <p:ph type="sldNum" sz="quarter" idx="12"/>
          </p:nvPr>
        </p:nvSpPr>
        <p:spPr/>
        <p:txBody>
          <a:bodyPr/>
          <a:lstStyle/>
          <a:p>
            <a:fld id="{F4639988-82CD-4964-9594-920154723E63}" type="slidenum">
              <a:rPr lang="en-US" altLang="ja-JP" smtClean="0"/>
              <a:pPr/>
              <a:t>4</a:t>
            </a:fld>
            <a:endParaRPr lang="en-US" altLang="ja-JP" dirty="0"/>
          </a:p>
        </p:txBody>
      </p:sp>
    </p:spTree>
    <p:extLst>
      <p:ext uri="{BB962C8B-B14F-4D97-AF65-F5344CB8AC3E}">
        <p14:creationId xmlns:p14="http://schemas.microsoft.com/office/powerpoint/2010/main" val="2773213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323529" y="548680"/>
            <a:ext cx="3816424" cy="6120680"/>
          </a:xfrm>
          <a:solidFill>
            <a:srgbClr val="FFFFCC"/>
          </a:solidFill>
          <a:ln>
            <a:solidFill>
              <a:schemeClr val="tx1"/>
            </a:solidFill>
          </a:ln>
        </p:spPr>
        <p:txBody>
          <a:bodyPr>
            <a:normAutofit lnSpcReduction="10000"/>
          </a:bodyPr>
          <a:lstStyle/>
          <a:p>
            <a:pPr marL="0" indent="0">
              <a:buNone/>
            </a:pPr>
            <a:r>
              <a:rPr kumimoji="1" lang="ja-JP" altLang="en-US" dirty="0" smtClean="0"/>
              <a:t>流動資産</a:t>
            </a:r>
            <a:endParaRPr lang="en-US" altLang="ja-JP" dirty="0"/>
          </a:p>
          <a:p>
            <a:pPr marL="0" indent="0">
              <a:buNone/>
            </a:pPr>
            <a:r>
              <a:rPr lang="ja-JP" altLang="en-US" dirty="0"/>
              <a:t>　</a:t>
            </a:r>
            <a:r>
              <a:rPr lang="ja-JP" altLang="en-US" dirty="0" smtClean="0"/>
              <a:t>　</a:t>
            </a:r>
            <a:r>
              <a:rPr kumimoji="1" lang="ja-JP" altLang="en-US" dirty="0" smtClean="0">
                <a:solidFill>
                  <a:srgbClr val="0070C0"/>
                </a:solidFill>
              </a:rPr>
              <a:t>現金預金　　　　△△△</a:t>
            </a:r>
            <a:endParaRPr kumimoji="1" lang="en-US" altLang="ja-JP" dirty="0" smtClean="0">
              <a:solidFill>
                <a:srgbClr val="0070C0"/>
              </a:solidFill>
            </a:endParaRPr>
          </a:p>
          <a:p>
            <a:pPr marL="0" indent="0">
              <a:buNone/>
            </a:pPr>
            <a:r>
              <a:rPr lang="ja-JP" altLang="en-US" dirty="0" smtClean="0"/>
              <a:t>　　</a:t>
            </a:r>
            <a:r>
              <a:rPr lang="ja-JP" altLang="en-US" dirty="0" smtClean="0">
                <a:solidFill>
                  <a:srgbClr val="FF0000"/>
                </a:solidFill>
              </a:rPr>
              <a:t>売掛金              </a:t>
            </a:r>
            <a:r>
              <a:rPr lang="en-US" altLang="ja-JP" dirty="0" smtClean="0">
                <a:solidFill>
                  <a:srgbClr val="FF0000"/>
                </a:solidFill>
              </a:rPr>
              <a:t>100</a:t>
            </a:r>
          </a:p>
          <a:p>
            <a:pPr marL="0" indent="0">
              <a:buNone/>
            </a:pPr>
            <a:r>
              <a:rPr kumimoji="1" lang="ja-JP" altLang="en-US" dirty="0" smtClean="0"/>
              <a:t>　　</a:t>
            </a:r>
            <a:r>
              <a:rPr kumimoji="1" lang="ja-JP" altLang="en-US" dirty="0" smtClean="0">
                <a:solidFill>
                  <a:srgbClr val="FF0000"/>
                </a:solidFill>
              </a:rPr>
              <a:t>棚卸資産           </a:t>
            </a:r>
            <a:r>
              <a:rPr kumimoji="1" lang="en-US" altLang="ja-JP" dirty="0" smtClean="0">
                <a:solidFill>
                  <a:srgbClr val="FF0000"/>
                </a:solidFill>
              </a:rPr>
              <a:t>300</a:t>
            </a:r>
          </a:p>
          <a:p>
            <a:pPr marL="0" indent="0">
              <a:buNone/>
            </a:pPr>
            <a:r>
              <a:rPr lang="ja-JP" altLang="en-US" dirty="0"/>
              <a:t>　</a:t>
            </a:r>
            <a:r>
              <a:rPr lang="ja-JP" altLang="en-US" dirty="0" smtClean="0"/>
              <a:t>　　　　材料</a:t>
            </a:r>
            <a:endParaRPr lang="en-US" altLang="ja-JP" dirty="0" smtClean="0"/>
          </a:p>
          <a:p>
            <a:pPr marL="0" indent="0">
              <a:buNone/>
            </a:pPr>
            <a:r>
              <a:rPr kumimoji="1" lang="ja-JP" altLang="en-US" dirty="0"/>
              <a:t>　</a:t>
            </a:r>
            <a:r>
              <a:rPr kumimoji="1" lang="ja-JP" altLang="en-US" dirty="0" smtClean="0"/>
              <a:t>　　　　仕掛品</a:t>
            </a:r>
            <a:endParaRPr kumimoji="1" lang="en-US" altLang="ja-JP" dirty="0" smtClean="0"/>
          </a:p>
          <a:p>
            <a:pPr marL="0" indent="0">
              <a:buNone/>
            </a:pPr>
            <a:r>
              <a:rPr lang="ja-JP" altLang="en-US" dirty="0"/>
              <a:t>　</a:t>
            </a:r>
            <a:r>
              <a:rPr lang="ja-JP" altLang="en-US" dirty="0" smtClean="0"/>
              <a:t>　　　　製品</a:t>
            </a:r>
            <a:endParaRPr lang="en-US" altLang="ja-JP" dirty="0" smtClean="0"/>
          </a:p>
          <a:p>
            <a:pPr marL="0" indent="0">
              <a:buNone/>
            </a:pPr>
            <a:r>
              <a:rPr lang="ja-JP" altLang="en-US" dirty="0"/>
              <a:t>　</a:t>
            </a:r>
            <a:r>
              <a:rPr lang="ja-JP" altLang="en-US" dirty="0" smtClean="0"/>
              <a:t>　その他</a:t>
            </a:r>
            <a:r>
              <a:rPr lang="en-US" altLang="ja-JP" dirty="0" smtClean="0"/>
              <a:t>(</a:t>
            </a:r>
            <a:r>
              <a:rPr lang="ja-JP" altLang="en-US" dirty="0" smtClean="0"/>
              <a:t>前払費用等）</a:t>
            </a:r>
            <a:endParaRPr lang="en-US" altLang="ja-JP" dirty="0" smtClean="0"/>
          </a:p>
          <a:p>
            <a:pPr marL="0" indent="0">
              <a:buNone/>
            </a:pPr>
            <a:r>
              <a:rPr kumimoji="1" lang="ja-JP" altLang="en-US" dirty="0"/>
              <a:t>固定</a:t>
            </a:r>
            <a:r>
              <a:rPr kumimoji="1" lang="ja-JP" altLang="en-US" dirty="0" smtClean="0"/>
              <a:t>資産</a:t>
            </a:r>
            <a:endParaRPr kumimoji="1" lang="en-US" altLang="ja-JP" dirty="0" smtClean="0"/>
          </a:p>
          <a:p>
            <a:pPr marL="0" indent="0">
              <a:buNone/>
            </a:pPr>
            <a:r>
              <a:rPr lang="ja-JP" altLang="en-US" dirty="0"/>
              <a:t>　</a:t>
            </a:r>
            <a:r>
              <a:rPr lang="ja-JP" altLang="en-US" dirty="0" smtClean="0"/>
              <a:t>　　有形固定資産</a:t>
            </a:r>
            <a:endParaRPr lang="en-US" altLang="ja-JP" dirty="0" smtClean="0"/>
          </a:p>
          <a:p>
            <a:pPr marL="0" indent="0">
              <a:buNone/>
            </a:pPr>
            <a:r>
              <a:rPr kumimoji="1" lang="ja-JP" altLang="en-US" dirty="0"/>
              <a:t>　</a:t>
            </a:r>
            <a:r>
              <a:rPr kumimoji="1" lang="ja-JP" altLang="en-US" dirty="0" smtClean="0"/>
              <a:t>　　無形固定資産</a:t>
            </a:r>
            <a:endParaRPr kumimoji="1" lang="en-US" altLang="ja-JP" dirty="0" smtClean="0"/>
          </a:p>
          <a:p>
            <a:pPr marL="0" indent="0">
              <a:buNone/>
            </a:pPr>
            <a:r>
              <a:rPr kumimoji="1" lang="ja-JP" altLang="en-US" dirty="0" smtClean="0"/>
              <a:t>減価償却費累計額</a:t>
            </a:r>
            <a:endParaRPr kumimoji="1" lang="en-US" altLang="ja-JP" dirty="0" smtClean="0"/>
          </a:p>
          <a:p>
            <a:pPr marL="0" indent="0">
              <a:buNone/>
            </a:pPr>
            <a:r>
              <a:rPr lang="ja-JP" altLang="en-US" dirty="0"/>
              <a:t>投資</a:t>
            </a:r>
            <a:endParaRPr kumimoji="1" lang="en-US" altLang="ja-JP" dirty="0" smtClean="0"/>
          </a:p>
          <a:p>
            <a:pPr marL="0" indent="0">
              <a:buNone/>
            </a:pPr>
            <a:r>
              <a:rPr lang="ja-JP" altLang="en-US" dirty="0"/>
              <a:t>　</a:t>
            </a:r>
            <a:r>
              <a:rPr lang="ja-JP" altLang="en-US" dirty="0" smtClean="0"/>
              <a:t>　　　　</a:t>
            </a:r>
            <a:r>
              <a:rPr lang="ja-JP" altLang="en-US" dirty="0" smtClean="0">
                <a:solidFill>
                  <a:srgbClr val="FF0000"/>
                </a:solidFill>
              </a:rPr>
              <a:t>資産合計   　</a:t>
            </a:r>
            <a:r>
              <a:rPr lang="en-US" altLang="ja-JP" dirty="0" smtClean="0">
                <a:solidFill>
                  <a:srgbClr val="FF0000"/>
                </a:solidFill>
              </a:rPr>
              <a:t>1000</a:t>
            </a:r>
            <a:endParaRPr kumimoji="1" lang="en-US" altLang="ja-JP" dirty="0" smtClean="0">
              <a:solidFill>
                <a:srgbClr val="FF0000"/>
              </a:solidFill>
            </a:endParaRPr>
          </a:p>
          <a:p>
            <a:endParaRPr kumimoji="1" lang="ja-JP" altLang="en-US" dirty="0"/>
          </a:p>
        </p:txBody>
      </p:sp>
      <p:sp>
        <p:nvSpPr>
          <p:cNvPr id="6" name="コンテンツ プレースホルダー 5"/>
          <p:cNvSpPr>
            <a:spLocks noGrp="1"/>
          </p:cNvSpPr>
          <p:nvPr>
            <p:ph sz="quarter" idx="4"/>
          </p:nvPr>
        </p:nvSpPr>
        <p:spPr>
          <a:xfrm>
            <a:off x="4572000" y="620688"/>
            <a:ext cx="3943350" cy="6048672"/>
          </a:xfrm>
          <a:noFill/>
          <a:ln>
            <a:solidFill>
              <a:schemeClr val="tx1"/>
            </a:solidFill>
          </a:ln>
        </p:spPr>
        <p:txBody>
          <a:bodyPr>
            <a:normAutofit fontScale="92500" lnSpcReduction="10000"/>
          </a:bodyPr>
          <a:lstStyle/>
          <a:p>
            <a:pPr marL="0" indent="0">
              <a:buNone/>
            </a:pPr>
            <a:r>
              <a:rPr kumimoji="1" lang="ja-JP" altLang="en-US" dirty="0" smtClean="0"/>
              <a:t>流動負債</a:t>
            </a:r>
            <a:endParaRPr kumimoji="1" lang="en-US" altLang="ja-JP" dirty="0" smtClean="0"/>
          </a:p>
          <a:p>
            <a:pPr marL="0" indent="0">
              <a:buNone/>
            </a:pPr>
            <a:r>
              <a:rPr lang="ja-JP" altLang="en-US" dirty="0"/>
              <a:t>　</a:t>
            </a:r>
            <a:r>
              <a:rPr lang="ja-JP" altLang="en-US" dirty="0" smtClean="0"/>
              <a:t>　</a:t>
            </a:r>
            <a:r>
              <a:rPr lang="ja-JP" altLang="en-US" b="1" dirty="0" smtClean="0">
                <a:solidFill>
                  <a:srgbClr val="FF0000"/>
                </a:solidFill>
              </a:rPr>
              <a:t>買掛金</a:t>
            </a:r>
            <a:endParaRPr lang="en-US" altLang="ja-JP" b="1" dirty="0" smtClean="0">
              <a:solidFill>
                <a:srgbClr val="FF0000"/>
              </a:solidFill>
            </a:endParaRPr>
          </a:p>
          <a:p>
            <a:pPr marL="0" indent="0">
              <a:buNone/>
            </a:pPr>
            <a:r>
              <a:rPr lang="ja-JP" altLang="en-US" b="1" dirty="0">
                <a:solidFill>
                  <a:srgbClr val="FF0000"/>
                </a:solidFill>
              </a:rPr>
              <a:t>　</a:t>
            </a:r>
            <a:r>
              <a:rPr lang="ja-JP" altLang="en-US" b="1" dirty="0" smtClean="0">
                <a:solidFill>
                  <a:srgbClr val="FF0000"/>
                </a:solidFill>
              </a:rPr>
              <a:t>　支払手形</a:t>
            </a:r>
            <a:endParaRPr lang="en-US" altLang="ja-JP" b="1" dirty="0" smtClean="0">
              <a:solidFill>
                <a:srgbClr val="FF0000"/>
              </a:solidFill>
            </a:endParaRPr>
          </a:p>
          <a:p>
            <a:pPr marL="0" indent="0">
              <a:buNone/>
            </a:pPr>
            <a:r>
              <a:rPr kumimoji="1" lang="ja-JP" altLang="en-US" b="1" dirty="0">
                <a:solidFill>
                  <a:srgbClr val="FF0000"/>
                </a:solidFill>
              </a:rPr>
              <a:t>　</a:t>
            </a:r>
            <a:r>
              <a:rPr kumimoji="1" lang="ja-JP" altLang="en-US" b="1" dirty="0" smtClean="0">
                <a:solidFill>
                  <a:srgbClr val="FF0000"/>
                </a:solidFill>
              </a:rPr>
              <a:t>　短期借入金</a:t>
            </a:r>
            <a:endParaRPr kumimoji="1" lang="en-US" altLang="ja-JP" b="1" dirty="0" smtClean="0">
              <a:solidFill>
                <a:srgbClr val="FF0000"/>
              </a:solidFill>
            </a:endParaRPr>
          </a:p>
          <a:p>
            <a:pPr marL="0" indent="0">
              <a:buNone/>
            </a:pPr>
            <a:r>
              <a:rPr kumimoji="1" lang="ja-JP" altLang="en-US" dirty="0" smtClean="0"/>
              <a:t>　　前受収益</a:t>
            </a:r>
            <a:endParaRPr kumimoji="1" lang="en-US" altLang="ja-JP" dirty="0" smtClean="0"/>
          </a:p>
          <a:p>
            <a:pPr marL="0" indent="0">
              <a:buNone/>
            </a:pPr>
            <a:r>
              <a:rPr kumimoji="1" lang="ja-JP" altLang="en-US" dirty="0" smtClean="0"/>
              <a:t>固定負債</a:t>
            </a:r>
            <a:endParaRPr kumimoji="1" lang="en-US" altLang="ja-JP" dirty="0" smtClean="0"/>
          </a:p>
          <a:p>
            <a:pPr marL="0" indent="0">
              <a:buNone/>
            </a:pPr>
            <a:r>
              <a:rPr lang="ja-JP" altLang="en-US" dirty="0"/>
              <a:t>　</a:t>
            </a:r>
            <a:r>
              <a:rPr lang="ja-JP" altLang="en-US" dirty="0" smtClean="0"/>
              <a:t>　長期借入金</a:t>
            </a:r>
            <a:endParaRPr lang="en-US" altLang="ja-JP" dirty="0" smtClean="0"/>
          </a:p>
          <a:p>
            <a:pPr marL="0" indent="0">
              <a:buNone/>
            </a:pPr>
            <a:r>
              <a:rPr kumimoji="1" lang="ja-JP" altLang="en-US" dirty="0"/>
              <a:t>　</a:t>
            </a:r>
            <a:r>
              <a:rPr kumimoji="1" lang="ja-JP" altLang="en-US" dirty="0" smtClean="0"/>
              <a:t>　引当金</a:t>
            </a:r>
            <a:endParaRPr kumimoji="1" lang="en-US" altLang="ja-JP" dirty="0" smtClean="0"/>
          </a:p>
          <a:p>
            <a:pPr marL="0" indent="0">
              <a:buNone/>
            </a:pPr>
            <a:r>
              <a:rPr lang="ja-JP" altLang="en-US" dirty="0" smtClean="0"/>
              <a:t>純資産</a:t>
            </a:r>
            <a:endParaRPr lang="en-US" altLang="ja-JP" dirty="0" smtClean="0"/>
          </a:p>
          <a:p>
            <a:pPr marL="0" indent="0">
              <a:buNone/>
            </a:pPr>
            <a:r>
              <a:rPr lang="ja-JP" altLang="en-US" dirty="0"/>
              <a:t>　</a:t>
            </a:r>
            <a:r>
              <a:rPr lang="ja-JP" altLang="en-US" dirty="0" smtClean="0"/>
              <a:t>　資本金</a:t>
            </a:r>
            <a:endParaRPr lang="en-US" altLang="ja-JP" dirty="0" smtClean="0"/>
          </a:p>
          <a:p>
            <a:pPr marL="0" indent="0">
              <a:buNone/>
            </a:pPr>
            <a:r>
              <a:rPr lang="ja-JP" altLang="en-US" dirty="0"/>
              <a:t>　</a:t>
            </a:r>
            <a:r>
              <a:rPr lang="ja-JP" altLang="en-US" dirty="0" smtClean="0"/>
              <a:t>　資本剰余金</a:t>
            </a:r>
            <a:endParaRPr lang="en-US" altLang="ja-JP" dirty="0" smtClean="0"/>
          </a:p>
          <a:p>
            <a:pPr marL="0" indent="0">
              <a:buNone/>
            </a:pPr>
            <a:r>
              <a:rPr lang="ja-JP" altLang="en-US" dirty="0"/>
              <a:t>　</a:t>
            </a:r>
            <a:r>
              <a:rPr lang="ja-JP" altLang="en-US" dirty="0" smtClean="0"/>
              <a:t>　</a:t>
            </a:r>
            <a:r>
              <a:rPr lang="ja-JP" altLang="en-US" b="1" dirty="0" smtClean="0">
                <a:solidFill>
                  <a:srgbClr val="0070C0"/>
                </a:solidFill>
              </a:rPr>
              <a:t>利益剰余金　△</a:t>
            </a:r>
            <a:r>
              <a:rPr lang="ja-JP" altLang="en-US" b="1" dirty="0">
                <a:solidFill>
                  <a:srgbClr val="0070C0"/>
                </a:solidFill>
              </a:rPr>
              <a:t>△△</a:t>
            </a:r>
            <a:endParaRPr lang="en-US" altLang="ja-JP" b="1" dirty="0">
              <a:solidFill>
                <a:srgbClr val="0070C0"/>
              </a:solidFill>
            </a:endParaRPr>
          </a:p>
          <a:p>
            <a:pPr marL="0" indent="0">
              <a:buNone/>
            </a:pPr>
            <a:r>
              <a:rPr lang="ja-JP" altLang="en-US" dirty="0" smtClean="0"/>
              <a:t>　</a:t>
            </a:r>
            <a:endParaRPr lang="en-US" altLang="ja-JP" dirty="0" smtClean="0"/>
          </a:p>
          <a:p>
            <a:pPr marL="0" indent="0">
              <a:buNone/>
            </a:pPr>
            <a:endParaRPr lang="en-US" altLang="ja-JP" dirty="0" smtClean="0"/>
          </a:p>
          <a:p>
            <a:pPr marL="0" indent="0">
              <a:buNone/>
            </a:pPr>
            <a:r>
              <a:rPr lang="ja-JP" altLang="en-US" dirty="0" smtClean="0">
                <a:solidFill>
                  <a:srgbClr val="FF0000"/>
                </a:solidFill>
              </a:rPr>
              <a:t>        負債・資本合計　　　</a:t>
            </a:r>
            <a:r>
              <a:rPr lang="en-US" altLang="ja-JP" dirty="0" smtClean="0">
                <a:solidFill>
                  <a:srgbClr val="FF0000"/>
                </a:solidFill>
              </a:rPr>
              <a:t>1000</a:t>
            </a:r>
          </a:p>
          <a:p>
            <a:pPr marL="0" indent="0">
              <a:buNone/>
            </a:pPr>
            <a:r>
              <a:rPr kumimoji="1" lang="ja-JP" altLang="en-US" dirty="0" smtClean="0"/>
              <a:t>　　</a:t>
            </a:r>
            <a:endParaRPr kumimoji="1" lang="en-US" altLang="ja-JP" dirty="0"/>
          </a:p>
          <a:p>
            <a:endParaRPr kumimoji="1" lang="ja-JP" altLang="en-US" dirty="0"/>
          </a:p>
        </p:txBody>
      </p:sp>
      <p:sp>
        <p:nvSpPr>
          <p:cNvPr id="12" name="右中かっこ 11"/>
          <p:cNvSpPr/>
          <p:nvPr/>
        </p:nvSpPr>
        <p:spPr>
          <a:xfrm>
            <a:off x="2699793" y="1556792"/>
            <a:ext cx="144016"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テキスト ボックス 12"/>
          <p:cNvSpPr txBox="1"/>
          <p:nvPr/>
        </p:nvSpPr>
        <p:spPr>
          <a:xfrm>
            <a:off x="2649238" y="79189"/>
            <a:ext cx="4791222" cy="461665"/>
          </a:xfrm>
          <a:prstGeom prst="rect">
            <a:avLst/>
          </a:prstGeom>
          <a:solidFill>
            <a:schemeClr val="accent5">
              <a:lumMod val="20000"/>
              <a:lumOff val="80000"/>
            </a:schemeClr>
          </a:solidFill>
        </p:spPr>
        <p:txBody>
          <a:bodyPr wrap="square" rtlCol="0">
            <a:spAutoFit/>
          </a:bodyPr>
          <a:lstStyle/>
          <a:p>
            <a:r>
              <a:rPr kumimoji="1" lang="ja-JP" altLang="en-US" sz="2400" b="1" dirty="0" smtClean="0"/>
              <a:t>貸借対照表　（＝超期間的フロー）</a:t>
            </a:r>
            <a:endParaRPr kumimoji="1" lang="ja-JP" altLang="en-US" sz="2400" b="1" dirty="0"/>
          </a:p>
        </p:txBody>
      </p:sp>
      <p:sp>
        <p:nvSpPr>
          <p:cNvPr id="2" name="上カーブ矢印 1"/>
          <p:cNvSpPr/>
          <p:nvPr/>
        </p:nvSpPr>
        <p:spPr>
          <a:xfrm rot="15142999">
            <a:off x="3079214" y="1997467"/>
            <a:ext cx="3876196" cy="180522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 name="右カーブ矢印 2"/>
          <p:cNvSpPr/>
          <p:nvPr/>
        </p:nvSpPr>
        <p:spPr>
          <a:xfrm>
            <a:off x="1066378" y="1772816"/>
            <a:ext cx="1777431" cy="36724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円/楕円 7"/>
          <p:cNvSpPr/>
          <p:nvPr/>
        </p:nvSpPr>
        <p:spPr>
          <a:xfrm>
            <a:off x="683568" y="1340768"/>
            <a:ext cx="3456384"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4167119" y="1160748"/>
            <a:ext cx="3456384"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スライド番号プレースホルダー 6"/>
          <p:cNvSpPr>
            <a:spLocks noGrp="1"/>
          </p:cNvSpPr>
          <p:nvPr>
            <p:ph type="sldNum" sz="quarter" idx="12"/>
          </p:nvPr>
        </p:nvSpPr>
        <p:spPr/>
        <p:txBody>
          <a:bodyPr/>
          <a:lstStyle/>
          <a:p>
            <a:fld id="{BBB96BBD-71D2-4DD0-B3FF-E1581A1ABC0C}" type="slidenum">
              <a:rPr lang="en-US" altLang="ja-JP" smtClean="0"/>
              <a:pPr/>
              <a:t>5</a:t>
            </a:fld>
            <a:endParaRPr lang="en-US" altLang="ja-JP" dirty="0"/>
          </a:p>
        </p:txBody>
      </p:sp>
      <p:sp>
        <p:nvSpPr>
          <p:cNvPr id="5" name="右カーブ矢印 4"/>
          <p:cNvSpPr/>
          <p:nvPr/>
        </p:nvSpPr>
        <p:spPr>
          <a:xfrm rot="1200390">
            <a:off x="2411576" y="2823205"/>
            <a:ext cx="629846" cy="1632245"/>
          </a:xfrm>
          <a:prstGeom prst="curvedRightArrow">
            <a:avLst>
              <a:gd name="adj1" fmla="val 25000"/>
              <a:gd name="adj2" fmla="val 45226"/>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上カーブ矢印 8"/>
          <p:cNvSpPr/>
          <p:nvPr/>
        </p:nvSpPr>
        <p:spPr>
          <a:xfrm rot="634154">
            <a:off x="3311614" y="4252686"/>
            <a:ext cx="1433357" cy="767776"/>
          </a:xfrm>
          <a:prstGeom prst="curvedUpArrow">
            <a:avLst>
              <a:gd name="adj1" fmla="val 16964"/>
              <a:gd name="adj2" fmla="val 50000"/>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6031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7" y="980728"/>
            <a:ext cx="7275649" cy="5578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タイトル 4"/>
          <p:cNvSpPr>
            <a:spLocks noGrp="1"/>
          </p:cNvSpPr>
          <p:nvPr>
            <p:ph type="title"/>
          </p:nvPr>
        </p:nvSpPr>
        <p:spPr>
          <a:xfrm>
            <a:off x="457200" y="274638"/>
            <a:ext cx="3178696" cy="11430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altLang="ja-JP" sz="2000" b="1" dirty="0" smtClean="0">
                <a:solidFill>
                  <a:schemeClr val="tx1"/>
                </a:solidFill>
              </a:rPr>
              <a:t>ROE</a:t>
            </a:r>
            <a:r>
              <a:rPr lang="ja-JP" altLang="en-US" sz="2000" b="1" dirty="0" smtClean="0">
                <a:solidFill>
                  <a:schemeClr val="tx1"/>
                </a:solidFill>
              </a:rPr>
              <a:t>では混戦模様の収益力</a:t>
            </a:r>
            <a:endParaRPr kumimoji="1" lang="ja-JP" altLang="en-US" sz="2000" b="1" dirty="0">
              <a:solidFill>
                <a:schemeClr val="tx1"/>
              </a:solidFill>
            </a:endParaRPr>
          </a:p>
        </p:txBody>
      </p:sp>
      <p:sp>
        <p:nvSpPr>
          <p:cNvPr id="6" name="テキスト ボックス 5"/>
          <p:cNvSpPr txBox="1"/>
          <p:nvPr/>
        </p:nvSpPr>
        <p:spPr>
          <a:xfrm>
            <a:off x="5796136" y="5157192"/>
            <a:ext cx="3168352" cy="369332"/>
          </a:xfrm>
          <a:prstGeom prst="rect">
            <a:avLst/>
          </a:prstGeom>
          <a:solidFill>
            <a:schemeClr val="accent6">
              <a:lumMod val="40000"/>
              <a:lumOff val="60000"/>
            </a:schemeClr>
          </a:solidFill>
        </p:spPr>
        <p:txBody>
          <a:bodyPr wrap="square" rtlCol="0">
            <a:spAutoFit/>
          </a:bodyPr>
          <a:lstStyle/>
          <a:p>
            <a:r>
              <a:rPr lang="en-US" altLang="ja-JP" dirty="0" smtClean="0"/>
              <a:t>(</a:t>
            </a:r>
            <a:r>
              <a:rPr lang="ja-JP" altLang="en-US" dirty="0" smtClean="0"/>
              <a:t>マツダはイノベーション効果</a:t>
            </a:r>
            <a:r>
              <a:rPr lang="en-US" altLang="ja-JP" dirty="0" smtClean="0"/>
              <a:t>)</a:t>
            </a:r>
            <a:endParaRPr kumimoji="1" lang="ja-JP" altLang="en-US" dirty="0"/>
          </a:p>
        </p:txBody>
      </p:sp>
      <p:sp>
        <p:nvSpPr>
          <p:cNvPr id="7" name="スライド番号プレースホルダー 6"/>
          <p:cNvSpPr>
            <a:spLocks noGrp="1"/>
          </p:cNvSpPr>
          <p:nvPr>
            <p:ph type="sldNum" sz="quarter" idx="12"/>
          </p:nvPr>
        </p:nvSpPr>
        <p:spPr/>
        <p:txBody>
          <a:bodyPr/>
          <a:lstStyle/>
          <a:p>
            <a:fld id="{A73E9E65-7232-4A25-85C8-103C65E9586E}" type="slidenum">
              <a:rPr kumimoji="1" lang="ja-JP" altLang="en-US" smtClean="0"/>
              <a:t>6</a:t>
            </a:fld>
            <a:endParaRPr kumimoji="1" lang="ja-JP" altLang="en-US" dirty="0"/>
          </a:p>
        </p:txBody>
      </p:sp>
    </p:spTree>
    <p:extLst>
      <p:ext uri="{BB962C8B-B14F-4D97-AF65-F5344CB8AC3E}">
        <p14:creationId xmlns:p14="http://schemas.microsoft.com/office/powerpoint/2010/main" val="3657268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8340724" cy="5291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円/楕円 2"/>
          <p:cNvSpPr/>
          <p:nvPr/>
        </p:nvSpPr>
        <p:spPr>
          <a:xfrm>
            <a:off x="107504" y="87085"/>
            <a:ext cx="4176464" cy="648072"/>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BSQ</a:t>
            </a:r>
            <a:r>
              <a:rPr lang="ja-JP" altLang="en-US" b="1" dirty="0" smtClean="0">
                <a:solidFill>
                  <a:schemeClr val="tx1"/>
                </a:solidFill>
              </a:rPr>
              <a:t>で鮮明となる収益力</a:t>
            </a:r>
            <a:endParaRPr kumimoji="1" lang="ja-JP" altLang="en-US" b="1" dirty="0">
              <a:solidFill>
                <a:schemeClr val="tx1"/>
              </a:solidFill>
            </a:endParaRPr>
          </a:p>
        </p:txBody>
      </p:sp>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5849004"/>
            <a:ext cx="6840760" cy="850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785478" y="5479673"/>
            <a:ext cx="7992888" cy="369332"/>
          </a:xfrm>
          <a:prstGeom prst="rect">
            <a:avLst/>
          </a:prstGeom>
          <a:noFill/>
        </p:spPr>
        <p:txBody>
          <a:bodyPr wrap="square" rtlCol="0">
            <a:spAutoFit/>
          </a:bodyPr>
          <a:lstStyle/>
          <a:p>
            <a:r>
              <a:rPr lang="ja-JP" altLang="ja-JP" dirty="0"/>
              <a:t>参考までに、経営危機企業のＢＳＱ例　</a:t>
            </a:r>
            <a:r>
              <a:rPr lang="en-US" altLang="ja-JP" dirty="0"/>
              <a:t>(</a:t>
            </a:r>
            <a:r>
              <a:rPr lang="ja-JP" altLang="ja-JP" dirty="0"/>
              <a:t>グラフ省略</a:t>
            </a:r>
            <a:r>
              <a:rPr lang="en-US" altLang="ja-JP" dirty="0"/>
              <a:t>)</a:t>
            </a:r>
            <a:endParaRPr kumimoji="1" lang="ja-JP" altLang="en-US" dirty="0"/>
          </a:p>
        </p:txBody>
      </p:sp>
      <p:sp>
        <p:nvSpPr>
          <p:cNvPr id="6" name="テキスト ボックス 5"/>
          <p:cNvSpPr txBox="1"/>
          <p:nvPr/>
        </p:nvSpPr>
        <p:spPr>
          <a:xfrm>
            <a:off x="5076056" y="3933056"/>
            <a:ext cx="2808312" cy="369332"/>
          </a:xfrm>
          <a:prstGeom prst="rect">
            <a:avLst/>
          </a:prstGeom>
          <a:solidFill>
            <a:schemeClr val="accent6">
              <a:lumMod val="40000"/>
              <a:lumOff val="60000"/>
            </a:schemeClr>
          </a:solidFill>
        </p:spPr>
        <p:txBody>
          <a:bodyPr wrap="square" rtlCol="0">
            <a:spAutoFit/>
          </a:bodyPr>
          <a:lstStyle/>
          <a:p>
            <a:r>
              <a:rPr lang="en-US" altLang="ja-JP" dirty="0" smtClean="0"/>
              <a:t>(</a:t>
            </a:r>
            <a:r>
              <a:rPr lang="ja-JP" altLang="en-US" dirty="0" smtClean="0"/>
              <a:t>マツダは流れ創りが課題</a:t>
            </a:r>
            <a:r>
              <a:rPr lang="en-US" altLang="ja-JP"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A73E9E65-7232-4A25-85C8-103C65E9586E}" type="slidenum">
              <a:rPr kumimoji="1" lang="ja-JP" altLang="en-US" smtClean="0"/>
              <a:t>7</a:t>
            </a:fld>
            <a:endParaRPr kumimoji="1" lang="ja-JP" altLang="en-US" dirty="0"/>
          </a:p>
        </p:txBody>
      </p:sp>
    </p:spTree>
    <p:extLst>
      <p:ext uri="{BB962C8B-B14F-4D97-AF65-F5344CB8AC3E}">
        <p14:creationId xmlns:p14="http://schemas.microsoft.com/office/powerpoint/2010/main" val="1625006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F39BE15-6189-467B-BFCE-8C67027FCE00}" type="slidenum">
              <a:rPr lang="en-US" altLang="ja-JP" smtClean="0"/>
              <a:pPr/>
              <a:t>8</a:t>
            </a:fld>
            <a:endParaRPr lang="en-US" altLang="ja-JP" dirty="0"/>
          </a:p>
        </p:txBody>
      </p:sp>
      <p:graphicFrame>
        <p:nvGraphicFramePr>
          <p:cNvPr id="3" name="図表 2"/>
          <p:cNvGraphicFramePr/>
          <p:nvPr>
            <p:extLst>
              <p:ext uri="{D42A27DB-BD31-4B8C-83A1-F6EECF244321}">
                <p14:modId xmlns:p14="http://schemas.microsoft.com/office/powerpoint/2010/main" val="605883858"/>
              </p:ext>
            </p:extLst>
          </p:nvPr>
        </p:nvGraphicFramePr>
        <p:xfrm>
          <a:off x="1043608" y="980728"/>
          <a:ext cx="5970240"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フローチャート : 書類 4"/>
          <p:cNvSpPr/>
          <p:nvPr/>
        </p:nvSpPr>
        <p:spPr>
          <a:xfrm>
            <a:off x="6732240" y="1259048"/>
            <a:ext cx="1584176" cy="936104"/>
          </a:xfrm>
          <a:prstGeom prst="flowChart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当日</a:t>
            </a:r>
            <a:r>
              <a:rPr kumimoji="1" lang="en-US" altLang="ja-JP" b="1" dirty="0" smtClean="0">
                <a:solidFill>
                  <a:schemeClr val="tx1"/>
                </a:solidFill>
              </a:rPr>
              <a:t> </a:t>
            </a:r>
          </a:p>
          <a:p>
            <a:pPr algn="ctr"/>
            <a:r>
              <a:rPr lang="en-US" altLang="ja-JP" b="1" dirty="0" smtClean="0">
                <a:solidFill>
                  <a:schemeClr val="tx1"/>
                </a:solidFill>
              </a:rPr>
              <a:t>B/S,P/L/C/F</a:t>
            </a:r>
          </a:p>
          <a:p>
            <a:pPr algn="ctr"/>
            <a:r>
              <a:rPr kumimoji="1" lang="en-US" altLang="ja-JP" b="1" dirty="0">
                <a:solidFill>
                  <a:srgbClr val="FF0000"/>
                </a:solidFill>
              </a:rPr>
              <a:t>BSQ</a:t>
            </a:r>
            <a:endParaRPr kumimoji="1" lang="ja-JP" altLang="en-US" b="1" dirty="0">
              <a:solidFill>
                <a:srgbClr val="FF0000"/>
              </a:solidFill>
            </a:endParaRPr>
          </a:p>
        </p:txBody>
      </p:sp>
      <p:sp>
        <p:nvSpPr>
          <p:cNvPr id="8" name="右矢印 7"/>
          <p:cNvSpPr/>
          <p:nvPr/>
        </p:nvSpPr>
        <p:spPr>
          <a:xfrm>
            <a:off x="3923928" y="1772816"/>
            <a:ext cx="648072" cy="2423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右矢印 8"/>
          <p:cNvSpPr/>
          <p:nvPr/>
        </p:nvSpPr>
        <p:spPr>
          <a:xfrm>
            <a:off x="6084168" y="1340768"/>
            <a:ext cx="648072" cy="2423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屈折矢印 9"/>
          <p:cNvSpPr/>
          <p:nvPr/>
        </p:nvSpPr>
        <p:spPr>
          <a:xfrm>
            <a:off x="6372200" y="2227722"/>
            <a:ext cx="720080" cy="20882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2015716" y="163483"/>
            <a:ext cx="3816424" cy="584775"/>
          </a:xfrm>
          <a:prstGeom prst="rect">
            <a:avLst/>
          </a:prstGeom>
          <a:solidFill>
            <a:schemeClr val="accent5">
              <a:lumMod val="40000"/>
              <a:lumOff val="60000"/>
            </a:schemeClr>
          </a:solidFill>
        </p:spPr>
        <p:txBody>
          <a:bodyPr wrap="square" rtlCol="0">
            <a:spAutoFit/>
          </a:bodyPr>
          <a:lstStyle/>
          <a:p>
            <a:pPr algn="ctr"/>
            <a:r>
              <a:rPr kumimoji="1" lang="ja-JP" altLang="en-US" sz="3200" b="1" dirty="0" smtClean="0"/>
              <a:t>　</a:t>
            </a:r>
            <a:r>
              <a:rPr kumimoji="1" lang="ja-JP" altLang="en-US" sz="2800" b="1" dirty="0" smtClean="0"/>
              <a:t>瞬間貸借対照表</a:t>
            </a:r>
            <a:endParaRPr kumimoji="1" lang="ja-JP" altLang="en-US" sz="2800" b="1" dirty="0"/>
          </a:p>
        </p:txBody>
      </p:sp>
      <p:pic>
        <p:nvPicPr>
          <p:cNvPr id="15" name="Picture 8" descr="C:\Program Files (x86)\Microsoft Office\MEDIA\CAGCAT10\j0195384.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02772" y="2996952"/>
            <a:ext cx="1795882" cy="18333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 name="表 16"/>
          <p:cNvGraphicFramePr>
            <a:graphicFrameLocks noGrp="1"/>
          </p:cNvGraphicFramePr>
          <p:nvPr>
            <p:extLst>
              <p:ext uri="{D42A27DB-BD31-4B8C-83A1-F6EECF244321}">
                <p14:modId xmlns:p14="http://schemas.microsoft.com/office/powerpoint/2010/main" val="95803964"/>
              </p:ext>
            </p:extLst>
          </p:nvPr>
        </p:nvGraphicFramePr>
        <p:xfrm>
          <a:off x="476625" y="6165304"/>
          <a:ext cx="8262757" cy="576064"/>
        </p:xfrm>
        <a:graphic>
          <a:graphicData uri="http://schemas.openxmlformats.org/drawingml/2006/table">
            <a:tbl>
              <a:tblPr/>
              <a:tblGrid>
                <a:gridCol w="968766">
                  <a:extLst>
                    <a:ext uri="{9D8B030D-6E8A-4147-A177-3AD203B41FA5}">
                      <a16:colId xmlns:a16="http://schemas.microsoft.com/office/drawing/2014/main" val="20000"/>
                    </a:ext>
                  </a:extLst>
                </a:gridCol>
                <a:gridCol w="1242680">
                  <a:extLst>
                    <a:ext uri="{9D8B030D-6E8A-4147-A177-3AD203B41FA5}">
                      <a16:colId xmlns:a16="http://schemas.microsoft.com/office/drawing/2014/main" val="20001"/>
                    </a:ext>
                  </a:extLst>
                </a:gridCol>
                <a:gridCol w="1026561">
                  <a:extLst>
                    <a:ext uri="{9D8B030D-6E8A-4147-A177-3AD203B41FA5}">
                      <a16:colId xmlns:a16="http://schemas.microsoft.com/office/drawing/2014/main" val="20002"/>
                    </a:ext>
                  </a:extLst>
                </a:gridCol>
                <a:gridCol w="1116611">
                  <a:extLst>
                    <a:ext uri="{9D8B030D-6E8A-4147-A177-3AD203B41FA5}">
                      <a16:colId xmlns:a16="http://schemas.microsoft.com/office/drawing/2014/main" val="20003"/>
                    </a:ext>
                  </a:extLst>
                </a:gridCol>
                <a:gridCol w="1008551">
                  <a:extLst>
                    <a:ext uri="{9D8B030D-6E8A-4147-A177-3AD203B41FA5}">
                      <a16:colId xmlns:a16="http://schemas.microsoft.com/office/drawing/2014/main" val="20004"/>
                    </a:ext>
                  </a:extLst>
                </a:gridCol>
                <a:gridCol w="1242680">
                  <a:extLst>
                    <a:ext uri="{9D8B030D-6E8A-4147-A177-3AD203B41FA5}">
                      <a16:colId xmlns:a16="http://schemas.microsoft.com/office/drawing/2014/main" val="20005"/>
                    </a:ext>
                  </a:extLst>
                </a:gridCol>
                <a:gridCol w="828454">
                  <a:extLst>
                    <a:ext uri="{9D8B030D-6E8A-4147-A177-3AD203B41FA5}">
                      <a16:colId xmlns:a16="http://schemas.microsoft.com/office/drawing/2014/main" val="20006"/>
                    </a:ext>
                  </a:extLst>
                </a:gridCol>
                <a:gridCol w="828454">
                  <a:extLst>
                    <a:ext uri="{9D8B030D-6E8A-4147-A177-3AD203B41FA5}">
                      <a16:colId xmlns:a16="http://schemas.microsoft.com/office/drawing/2014/main" val="20007"/>
                    </a:ext>
                  </a:extLst>
                </a:gridCol>
              </a:tblGrid>
              <a:tr h="576064">
                <a:tc>
                  <a:txBody>
                    <a:bodyPr/>
                    <a:lstStyle/>
                    <a:p>
                      <a:pPr algn="ctr" fontAlgn="ctr"/>
                      <a:r>
                        <a:rPr lang="ja-JP" altLang="en-US" sz="1800" b="1" i="0" u="none" strike="noStrike" dirty="0">
                          <a:solidFill>
                            <a:srgbClr val="000000"/>
                          </a:solidFill>
                          <a:effectLst/>
                          <a:latin typeface="ＭＳ Ｐゴシック"/>
                        </a:rPr>
                        <a:t>材料仕入</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仕入代金支払</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材料投入</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各工程通過</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製品完成</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800" b="1" i="0" u="none" strike="noStrike" dirty="0">
                          <a:solidFill>
                            <a:srgbClr val="000000"/>
                          </a:solidFill>
                          <a:effectLst/>
                          <a:latin typeface="ＭＳ Ｐゴシック"/>
                        </a:rPr>
                        <a:t>製品完成出荷</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納品</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回収</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345561361"/>
              </p:ext>
            </p:extLst>
          </p:nvPr>
        </p:nvGraphicFramePr>
        <p:xfrm>
          <a:off x="1025607" y="4941168"/>
          <a:ext cx="7740857" cy="792088"/>
        </p:xfrm>
        <a:graphic>
          <a:graphicData uri="http://schemas.openxmlformats.org/drawingml/2006/table">
            <a:tbl>
              <a:tblPr/>
              <a:tblGrid>
                <a:gridCol w="810726">
                  <a:extLst>
                    <a:ext uri="{9D8B030D-6E8A-4147-A177-3AD203B41FA5}">
                      <a16:colId xmlns:a16="http://schemas.microsoft.com/office/drawing/2014/main" val="20000"/>
                    </a:ext>
                  </a:extLst>
                </a:gridCol>
                <a:gridCol w="882735">
                  <a:extLst>
                    <a:ext uri="{9D8B030D-6E8A-4147-A177-3AD203B41FA5}">
                      <a16:colId xmlns:a16="http://schemas.microsoft.com/office/drawing/2014/main" val="20001"/>
                    </a:ext>
                  </a:extLst>
                </a:gridCol>
                <a:gridCol w="935435">
                  <a:extLst>
                    <a:ext uri="{9D8B030D-6E8A-4147-A177-3AD203B41FA5}">
                      <a16:colId xmlns:a16="http://schemas.microsoft.com/office/drawing/2014/main" val="20002"/>
                    </a:ext>
                  </a:extLst>
                </a:gridCol>
                <a:gridCol w="1277991">
                  <a:extLst>
                    <a:ext uri="{9D8B030D-6E8A-4147-A177-3AD203B41FA5}">
                      <a16:colId xmlns:a16="http://schemas.microsoft.com/office/drawing/2014/main" val="20003"/>
                    </a:ext>
                  </a:extLst>
                </a:gridCol>
                <a:gridCol w="922261">
                  <a:extLst>
                    <a:ext uri="{9D8B030D-6E8A-4147-A177-3AD203B41FA5}">
                      <a16:colId xmlns:a16="http://schemas.microsoft.com/office/drawing/2014/main" val="20004"/>
                    </a:ext>
                  </a:extLst>
                </a:gridCol>
                <a:gridCol w="1146239">
                  <a:extLst>
                    <a:ext uri="{9D8B030D-6E8A-4147-A177-3AD203B41FA5}">
                      <a16:colId xmlns:a16="http://schemas.microsoft.com/office/drawing/2014/main" val="20005"/>
                    </a:ext>
                  </a:extLst>
                </a:gridCol>
                <a:gridCol w="882735">
                  <a:extLst>
                    <a:ext uri="{9D8B030D-6E8A-4147-A177-3AD203B41FA5}">
                      <a16:colId xmlns:a16="http://schemas.microsoft.com/office/drawing/2014/main" val="20006"/>
                    </a:ext>
                  </a:extLst>
                </a:gridCol>
                <a:gridCol w="882735">
                  <a:extLst>
                    <a:ext uri="{9D8B030D-6E8A-4147-A177-3AD203B41FA5}">
                      <a16:colId xmlns:a16="http://schemas.microsoft.com/office/drawing/2014/main" val="20007"/>
                    </a:ext>
                  </a:extLst>
                </a:gridCol>
              </a:tblGrid>
              <a:tr h="792088">
                <a:tc>
                  <a:txBody>
                    <a:bodyPr/>
                    <a:lstStyle/>
                    <a:p>
                      <a:pPr algn="ctr" fontAlgn="ctr"/>
                      <a:r>
                        <a:rPr lang="ja-JP" altLang="en-US" sz="1800" b="1" i="0" u="none" strike="noStrike" dirty="0">
                          <a:solidFill>
                            <a:srgbClr val="000000"/>
                          </a:solidFill>
                          <a:effectLst/>
                          <a:latin typeface="ＭＳ Ｐゴシック"/>
                        </a:rPr>
                        <a:t>材料</a:t>
                      </a:r>
                      <a:r>
                        <a:rPr lang="en-US" altLang="ja-JP" sz="1800" b="1" i="0" u="none" strike="noStrike" dirty="0" smtClean="0">
                          <a:solidFill>
                            <a:srgbClr val="000000"/>
                          </a:solidFill>
                          <a:effectLst/>
                          <a:latin typeface="ＭＳ Ｐゴシック"/>
                        </a:rPr>
                        <a:t>/</a:t>
                      </a:r>
                      <a:r>
                        <a:rPr lang="ja-JP" altLang="en-US" sz="1800" b="1" i="0" u="none" strike="noStrike" dirty="0" smtClean="0">
                          <a:solidFill>
                            <a:srgbClr val="000000"/>
                          </a:solidFill>
                          <a:effectLst/>
                          <a:latin typeface="ＭＳ Ｐゴシック"/>
                        </a:rPr>
                        <a:t>　買掛金</a:t>
                      </a:r>
                      <a:endParaRPr lang="ja-JP" altLang="en-US" sz="1800" b="1"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買掛金</a:t>
                      </a:r>
                      <a:r>
                        <a:rPr lang="en-US" altLang="ja-JP" sz="1800" b="1" i="0" u="none" strike="noStrike" dirty="0">
                          <a:solidFill>
                            <a:srgbClr val="000000"/>
                          </a:solidFill>
                          <a:effectLst/>
                          <a:latin typeface="ＭＳ Ｐゴシック"/>
                        </a:rPr>
                        <a:t>/</a:t>
                      </a:r>
                      <a:r>
                        <a:rPr lang="ja-JP" altLang="en-US" sz="1800" b="1" i="0" u="none" strike="noStrike" dirty="0">
                          <a:solidFill>
                            <a:srgbClr val="000000"/>
                          </a:solidFill>
                          <a:effectLst/>
                          <a:latin typeface="ＭＳ Ｐゴシック"/>
                        </a:rPr>
                        <a:t>現金</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仕掛品</a:t>
                      </a:r>
                      <a:r>
                        <a:rPr lang="en-US" altLang="ja-JP" sz="1800" b="1" i="0" u="none" strike="noStrike" dirty="0">
                          <a:solidFill>
                            <a:srgbClr val="000000"/>
                          </a:solidFill>
                          <a:effectLst/>
                          <a:latin typeface="ＭＳ Ｐゴシック"/>
                        </a:rPr>
                        <a:t>/</a:t>
                      </a:r>
                      <a:r>
                        <a:rPr lang="ja-JP" altLang="en-US" sz="1800" b="1" i="0" u="none" strike="noStrike" dirty="0">
                          <a:solidFill>
                            <a:srgbClr val="000000"/>
                          </a:solidFill>
                          <a:effectLst/>
                          <a:latin typeface="ＭＳ Ｐゴシック"/>
                        </a:rPr>
                        <a:t>材料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800" b="1" i="0" u="none" strike="noStrike" dirty="0">
                          <a:solidFill>
                            <a:srgbClr val="000000"/>
                          </a:solidFill>
                          <a:effectLst/>
                          <a:latin typeface="ＭＳ Ｐゴシック"/>
                        </a:rPr>
                        <a:t>仕掛品</a:t>
                      </a:r>
                      <a:r>
                        <a:rPr lang="en-US" altLang="zh-TW" sz="1800" b="1" i="0" u="none" strike="noStrike" dirty="0" smtClean="0">
                          <a:solidFill>
                            <a:srgbClr val="000000"/>
                          </a:solidFill>
                          <a:effectLst/>
                          <a:latin typeface="ＭＳ Ｐゴシック"/>
                        </a:rPr>
                        <a:t>/</a:t>
                      </a:r>
                      <a:r>
                        <a:rPr lang="ja-JP" altLang="en-US" sz="1800" b="1" i="0" u="none" strike="noStrike" dirty="0" smtClean="0">
                          <a:solidFill>
                            <a:srgbClr val="000000"/>
                          </a:solidFill>
                          <a:effectLst/>
                          <a:latin typeface="ＭＳ Ｐゴシック"/>
                        </a:rPr>
                        <a:t>　</a:t>
                      </a:r>
                      <a:r>
                        <a:rPr lang="zh-TW" altLang="en-US" sz="1800" b="1" i="0" u="none" strike="noStrike" dirty="0" smtClean="0">
                          <a:solidFill>
                            <a:srgbClr val="000000"/>
                          </a:solidFill>
                          <a:effectLst/>
                          <a:latin typeface="ＭＳ Ｐゴシック"/>
                        </a:rPr>
                        <a:t>製造</a:t>
                      </a:r>
                      <a:r>
                        <a:rPr lang="zh-TW" altLang="en-US" sz="1800" b="1" i="0" u="none" strike="noStrike" dirty="0">
                          <a:solidFill>
                            <a:srgbClr val="000000"/>
                          </a:solidFill>
                          <a:effectLst/>
                          <a:latin typeface="ＭＳ Ｐゴシック"/>
                        </a:rPr>
                        <a:t>間接費</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製品</a:t>
                      </a:r>
                      <a:r>
                        <a:rPr lang="en-US" altLang="ja-JP" sz="1800" b="1" i="0" u="none" strike="noStrike" dirty="0">
                          <a:solidFill>
                            <a:srgbClr val="000000"/>
                          </a:solidFill>
                          <a:effectLst/>
                          <a:latin typeface="ＭＳ Ｐゴシック"/>
                        </a:rPr>
                        <a:t>/ </a:t>
                      </a:r>
                      <a:r>
                        <a:rPr lang="ja-JP" altLang="en-US" sz="1800" b="1" i="0" u="none" strike="noStrike" dirty="0">
                          <a:solidFill>
                            <a:srgbClr val="000000"/>
                          </a:solidFill>
                          <a:effectLst/>
                          <a:latin typeface="ＭＳ Ｐゴシック"/>
                        </a:rPr>
                        <a:t>仕掛品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800" b="1" i="0" u="none" strike="noStrike" dirty="0">
                          <a:solidFill>
                            <a:srgbClr val="000000"/>
                          </a:solidFill>
                          <a:effectLst/>
                          <a:latin typeface="ＭＳ Ｐゴシック"/>
                        </a:rPr>
                        <a:t>売上原価</a:t>
                      </a:r>
                      <a:r>
                        <a:rPr lang="en-US" altLang="zh-TW" sz="1800" b="1" i="0" u="none" strike="noStrike" dirty="0">
                          <a:solidFill>
                            <a:srgbClr val="000000"/>
                          </a:solidFill>
                          <a:effectLst/>
                          <a:latin typeface="ＭＳ Ｐゴシック"/>
                        </a:rPr>
                        <a:t>/ </a:t>
                      </a:r>
                      <a:r>
                        <a:rPr lang="zh-TW" altLang="en-US" sz="1800" b="1" i="0" u="none" strike="noStrike" dirty="0">
                          <a:solidFill>
                            <a:srgbClr val="000000"/>
                          </a:solidFill>
                          <a:effectLst/>
                          <a:latin typeface="ＭＳ Ｐゴシック"/>
                        </a:rPr>
                        <a:t>製品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売掛金</a:t>
                      </a:r>
                      <a:r>
                        <a:rPr lang="en-US" altLang="ja-JP" sz="1800" b="1" i="0" u="none" strike="noStrike" dirty="0">
                          <a:solidFill>
                            <a:srgbClr val="000000"/>
                          </a:solidFill>
                          <a:effectLst/>
                          <a:latin typeface="ＭＳ Ｐゴシック"/>
                        </a:rPr>
                        <a:t>/ </a:t>
                      </a:r>
                      <a:r>
                        <a:rPr lang="ja-JP" altLang="en-US" sz="1800" b="1" i="0" u="none" strike="noStrike" dirty="0">
                          <a:solidFill>
                            <a:srgbClr val="000000"/>
                          </a:solidFill>
                          <a:effectLst/>
                          <a:latin typeface="ＭＳ Ｐゴシック"/>
                        </a:rPr>
                        <a:t>売上</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1" i="0" u="none" strike="noStrike" dirty="0">
                          <a:solidFill>
                            <a:srgbClr val="000000"/>
                          </a:solidFill>
                          <a:effectLst/>
                          <a:latin typeface="ＭＳ Ｐゴシック"/>
                        </a:rPr>
                        <a:t>現金</a:t>
                      </a:r>
                      <a:r>
                        <a:rPr lang="en-US" altLang="ja-JP" sz="1800" b="1" i="0" u="none" strike="noStrike" dirty="0" smtClean="0">
                          <a:solidFill>
                            <a:srgbClr val="000000"/>
                          </a:solidFill>
                          <a:effectLst/>
                          <a:latin typeface="ＭＳ Ｐゴシック"/>
                        </a:rPr>
                        <a:t>/</a:t>
                      </a:r>
                      <a:r>
                        <a:rPr lang="ja-JP" altLang="en-US" sz="1800" b="1" i="0" u="none" strike="noStrike" dirty="0" smtClean="0">
                          <a:solidFill>
                            <a:srgbClr val="000000"/>
                          </a:solidFill>
                          <a:effectLst/>
                          <a:latin typeface="ＭＳ Ｐゴシック"/>
                        </a:rPr>
                        <a:t>　売掛金</a:t>
                      </a:r>
                      <a:r>
                        <a:rPr lang="ja-JP" altLang="en-US" sz="1800" b="1" i="0" u="none" strike="noStrike" dirty="0">
                          <a:solidFill>
                            <a:srgbClr val="000000"/>
                          </a:solidFill>
                          <a:effectLst/>
                          <a:latin typeface="ＭＳ Ｐゴシック"/>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303784" y="1019564"/>
            <a:ext cx="769441" cy="3849596"/>
          </a:xfrm>
          <a:prstGeom prst="rect">
            <a:avLst/>
          </a:prstGeom>
          <a:solidFill>
            <a:srgbClr val="FFFF00"/>
          </a:solidFill>
        </p:spPr>
        <p:txBody>
          <a:bodyPr vert="eaVert" wrap="square" rtlCol="0">
            <a:spAutoFit/>
          </a:bodyPr>
          <a:lstStyle/>
          <a:p>
            <a:r>
              <a:rPr kumimoji="1" lang="ja-JP" altLang="en-US" sz="2000" b="1" dirty="0" smtClean="0"/>
              <a:t>モノの流れに刻々対応して更新　　　　　　</a:t>
            </a:r>
            <a:r>
              <a:rPr kumimoji="1" lang="ja-JP" altLang="en-US" b="1" dirty="0" smtClean="0"/>
              <a:t>（当日受入当日検収含む）</a:t>
            </a:r>
            <a:endParaRPr kumimoji="1" lang="ja-JP" altLang="en-US" b="1" dirty="0"/>
          </a:p>
        </p:txBody>
      </p:sp>
      <p:sp>
        <p:nvSpPr>
          <p:cNvPr id="7" name="右矢印 6"/>
          <p:cNvSpPr/>
          <p:nvPr/>
        </p:nvSpPr>
        <p:spPr>
          <a:xfrm>
            <a:off x="1259632" y="5878636"/>
            <a:ext cx="727280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円/楕円 11"/>
          <p:cNvSpPr/>
          <p:nvPr/>
        </p:nvSpPr>
        <p:spPr>
          <a:xfrm>
            <a:off x="179512" y="4869160"/>
            <a:ext cx="792088" cy="57606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金流</a:t>
            </a:r>
            <a:endParaRPr kumimoji="1" lang="ja-JP" altLang="en-US" b="1" dirty="0">
              <a:solidFill>
                <a:schemeClr val="tx1"/>
              </a:solidFill>
            </a:endParaRPr>
          </a:p>
        </p:txBody>
      </p:sp>
      <p:sp>
        <p:nvSpPr>
          <p:cNvPr id="21" name="円/楕円 20"/>
          <p:cNvSpPr/>
          <p:nvPr/>
        </p:nvSpPr>
        <p:spPr>
          <a:xfrm>
            <a:off x="254721" y="5684452"/>
            <a:ext cx="792088" cy="57606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物流</a:t>
            </a:r>
            <a:endParaRPr kumimoji="1" lang="ja-JP" altLang="en-US" b="1" dirty="0">
              <a:solidFill>
                <a:schemeClr val="tx1"/>
              </a:solidFill>
            </a:endParaRPr>
          </a:p>
        </p:txBody>
      </p:sp>
    </p:spTree>
    <p:extLst>
      <p:ext uri="{BB962C8B-B14F-4D97-AF65-F5344CB8AC3E}">
        <p14:creationId xmlns:p14="http://schemas.microsoft.com/office/powerpoint/2010/main" val="2766860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22114"/>
          </a:xfrm>
          <a:solidFill>
            <a:schemeClr val="accent5">
              <a:lumMod val="20000"/>
              <a:lumOff val="80000"/>
            </a:schemeClr>
          </a:solidFill>
          <a:ln>
            <a:solidFill>
              <a:schemeClr val="tx1"/>
            </a:solidFill>
          </a:ln>
        </p:spPr>
        <p:txBody>
          <a:bodyPr>
            <a:normAutofit fontScale="90000"/>
          </a:bodyPr>
          <a:lstStyle/>
          <a:p>
            <a:r>
              <a:rPr lang="en-US" altLang="ja-JP" b="1" dirty="0" smtClean="0"/>
              <a:t/>
            </a:r>
            <a:br>
              <a:rPr lang="en-US" altLang="ja-JP" b="1" dirty="0" smtClean="0"/>
            </a:br>
            <a:r>
              <a:rPr lang="ja-JP" altLang="ja-JP" b="1" dirty="0" smtClean="0"/>
              <a:t> </a:t>
            </a:r>
            <a:r>
              <a:rPr lang="ja-JP" altLang="ja-JP" sz="3100" b="1" dirty="0"/>
              <a:t>瞬間貸借対照表の処理ロジック</a:t>
            </a:r>
            <a:r>
              <a:rPr lang="ja-JP" altLang="ja-JP" sz="3100" b="1" dirty="0" smtClean="0"/>
              <a:t>（</a:t>
            </a:r>
            <a:r>
              <a:rPr lang="en-US" altLang="ja-JP" sz="3100" b="1" dirty="0" smtClean="0"/>
              <a:t>SCCC</a:t>
            </a:r>
            <a:r>
              <a:rPr lang="ja-JP" altLang="en-US" sz="3100" b="1" dirty="0" smtClean="0"/>
              <a:t>対応部分</a:t>
            </a:r>
            <a:r>
              <a:rPr lang="en-US" altLang="ja-JP" sz="3100" b="1" dirty="0" smtClean="0"/>
              <a:t>)</a:t>
            </a:r>
            <a:br>
              <a:rPr lang="en-US" altLang="ja-JP" sz="3100" b="1" dirty="0" smtClean="0"/>
            </a:br>
            <a:endParaRPr kumimoji="1" lang="ja-JP" altLang="en-US" sz="3100" dirty="0"/>
          </a:p>
        </p:txBody>
      </p:sp>
      <p:sp>
        <p:nvSpPr>
          <p:cNvPr id="3" name="コンテンツ プレースホルダー 2"/>
          <p:cNvSpPr>
            <a:spLocks noGrp="1"/>
          </p:cNvSpPr>
          <p:nvPr>
            <p:ph idx="1"/>
          </p:nvPr>
        </p:nvSpPr>
        <p:spPr>
          <a:xfrm>
            <a:off x="287524" y="1196752"/>
            <a:ext cx="8568952" cy="5400600"/>
          </a:xfrm>
          <a:solidFill>
            <a:schemeClr val="accent6">
              <a:lumMod val="20000"/>
              <a:lumOff val="80000"/>
            </a:schemeClr>
          </a:solidFill>
          <a:ln>
            <a:solidFill>
              <a:schemeClr val="tx1"/>
            </a:solidFill>
          </a:ln>
        </p:spPr>
        <p:txBody>
          <a:bodyPr>
            <a:noAutofit/>
          </a:bodyPr>
          <a:lstStyle/>
          <a:p>
            <a:pPr marL="0" indent="0">
              <a:buNone/>
            </a:pPr>
            <a:r>
              <a:rPr lang="en-US" altLang="ja-JP" sz="2200" dirty="0" smtClean="0"/>
              <a:t>1</a:t>
            </a:r>
            <a:r>
              <a:rPr lang="ja-JP" altLang="en-US" sz="2200" b="1" dirty="0" smtClean="0"/>
              <a:t>　</a:t>
            </a:r>
            <a:r>
              <a:rPr lang="ja-JP" altLang="ja-JP" sz="2200" b="1" dirty="0" smtClean="0"/>
              <a:t>部材仕入</a:t>
            </a:r>
            <a:r>
              <a:rPr lang="en-US" altLang="ja-JP" sz="2200" b="1" dirty="0" smtClean="0"/>
              <a:t>   </a:t>
            </a:r>
            <a:r>
              <a:rPr lang="en-US" altLang="ja-JP" sz="2200" b="1" dirty="0"/>
              <a:t>⇒ </a:t>
            </a:r>
            <a:r>
              <a:rPr lang="ja-JP" altLang="ja-JP" sz="2200" b="1" dirty="0"/>
              <a:t>材料</a:t>
            </a:r>
            <a:r>
              <a:rPr lang="en-US" altLang="ja-JP" sz="2200" b="1" dirty="0"/>
              <a:t> / </a:t>
            </a:r>
            <a:r>
              <a:rPr lang="ja-JP" altLang="ja-JP" sz="2200" b="1" dirty="0"/>
              <a:t>買掛金　</a:t>
            </a:r>
            <a:r>
              <a:rPr lang="en-US" altLang="ja-JP" sz="2200" b="1" dirty="0"/>
              <a:t>⇒</a:t>
            </a:r>
            <a:r>
              <a:rPr lang="ja-JP" altLang="ja-JP" sz="2200" b="1" dirty="0"/>
              <a:t>　</a:t>
            </a:r>
            <a:r>
              <a:rPr lang="ja-JP" altLang="ja-JP" sz="2200" b="1" dirty="0" smtClean="0"/>
              <a:t>材料</a:t>
            </a:r>
            <a:r>
              <a:rPr lang="ja-JP" altLang="ja-JP" sz="2200" b="1" dirty="0"/>
              <a:t>勘定と買掛金勘定の更新</a:t>
            </a:r>
            <a:r>
              <a:rPr lang="en-US" altLang="ja-JP" sz="2200" b="1" dirty="0"/>
              <a:t> </a:t>
            </a:r>
            <a:endParaRPr lang="ja-JP" altLang="ja-JP" sz="2200" b="1" dirty="0"/>
          </a:p>
          <a:p>
            <a:pPr marL="0" indent="0">
              <a:buNone/>
            </a:pPr>
            <a:r>
              <a:rPr lang="en-US" altLang="ja-JP" sz="2200" b="1" dirty="0" smtClean="0"/>
              <a:t>2 </a:t>
            </a:r>
            <a:r>
              <a:rPr lang="ja-JP" altLang="en-US" sz="2200" b="1" dirty="0" smtClean="0"/>
              <a:t>　</a:t>
            </a:r>
            <a:r>
              <a:rPr lang="ja-JP" altLang="ja-JP" sz="2200" b="1" dirty="0" smtClean="0"/>
              <a:t>買掛金支払  </a:t>
            </a:r>
            <a:r>
              <a:rPr lang="en-US" altLang="ja-JP" sz="2200" b="1" dirty="0"/>
              <a:t>⇒ </a:t>
            </a:r>
            <a:r>
              <a:rPr lang="ja-JP" altLang="ja-JP" sz="2200" b="1" dirty="0"/>
              <a:t>買掛金</a:t>
            </a:r>
            <a:r>
              <a:rPr lang="en-US" altLang="ja-JP" sz="2200" b="1" dirty="0"/>
              <a:t> / </a:t>
            </a:r>
            <a:r>
              <a:rPr lang="ja-JP" altLang="ja-JP" sz="2200" b="1" dirty="0"/>
              <a:t>現金　</a:t>
            </a:r>
            <a:r>
              <a:rPr lang="en-US" altLang="ja-JP" sz="2200" b="1" dirty="0"/>
              <a:t>⇒ </a:t>
            </a:r>
            <a:r>
              <a:rPr lang="ja-JP" altLang="ja-JP" sz="2200" b="1" dirty="0" smtClean="0"/>
              <a:t>買掛金</a:t>
            </a:r>
            <a:r>
              <a:rPr lang="ja-JP" altLang="ja-JP" sz="2200" b="1" dirty="0"/>
              <a:t>勘定と</a:t>
            </a:r>
            <a:r>
              <a:rPr lang="ja-JP" altLang="ja-JP" sz="2200" b="1" dirty="0" smtClean="0"/>
              <a:t>現金勘定の</a:t>
            </a:r>
            <a:r>
              <a:rPr lang="ja-JP" altLang="ja-JP" sz="2200" b="1" dirty="0"/>
              <a:t>更新　　　</a:t>
            </a:r>
          </a:p>
          <a:p>
            <a:pPr marL="0" indent="0">
              <a:buNone/>
            </a:pPr>
            <a:r>
              <a:rPr lang="en-US" altLang="ja-JP" sz="2200" b="1" dirty="0"/>
              <a:t>3 </a:t>
            </a:r>
            <a:r>
              <a:rPr lang="ja-JP" altLang="en-US" sz="2200" b="1" dirty="0" smtClean="0"/>
              <a:t>　</a:t>
            </a:r>
            <a:r>
              <a:rPr lang="ja-JP" altLang="ja-JP" sz="2200" b="1" dirty="0" smtClean="0"/>
              <a:t>材料</a:t>
            </a:r>
            <a:r>
              <a:rPr lang="ja-JP" altLang="ja-JP" sz="2200" b="1" dirty="0"/>
              <a:t>の工場</a:t>
            </a:r>
            <a:r>
              <a:rPr lang="ja-JP" altLang="ja-JP" sz="2200" b="1" dirty="0" smtClean="0"/>
              <a:t>投入</a:t>
            </a:r>
            <a:r>
              <a:rPr lang="en-US" altLang="ja-JP" sz="2200" b="1" dirty="0" smtClean="0"/>
              <a:t>⇒ </a:t>
            </a:r>
            <a:r>
              <a:rPr lang="ja-JP" altLang="ja-JP" sz="2200" b="1" dirty="0"/>
              <a:t>仕掛品</a:t>
            </a:r>
            <a:r>
              <a:rPr lang="en-US" altLang="ja-JP" sz="2200" b="1" dirty="0"/>
              <a:t> / </a:t>
            </a:r>
            <a:r>
              <a:rPr lang="ja-JP" altLang="ja-JP" sz="2200" b="1" dirty="0" smtClean="0"/>
              <a:t>材料</a:t>
            </a:r>
            <a:r>
              <a:rPr lang="en-US" altLang="ja-JP" sz="2200" b="1" dirty="0" smtClean="0"/>
              <a:t>⇒ </a:t>
            </a:r>
            <a:r>
              <a:rPr lang="ja-JP" altLang="ja-JP" sz="2200" b="1" dirty="0" smtClean="0"/>
              <a:t>仕掛品勘定と製造原価の</a:t>
            </a:r>
            <a:r>
              <a:rPr lang="ja-JP" altLang="ja-JP" sz="2200" b="1" dirty="0"/>
              <a:t>更新</a:t>
            </a:r>
          </a:p>
          <a:p>
            <a:pPr marL="0" indent="0">
              <a:buNone/>
            </a:pPr>
            <a:r>
              <a:rPr lang="en-US" altLang="ja-JP" sz="2200" b="1" dirty="0"/>
              <a:t>4 </a:t>
            </a:r>
            <a:r>
              <a:rPr lang="ja-JP" altLang="en-US" sz="2200" b="1" dirty="0" smtClean="0"/>
              <a:t>　</a:t>
            </a:r>
            <a:r>
              <a:rPr lang="ja-JP" altLang="ja-JP" sz="2200" b="1" dirty="0" smtClean="0"/>
              <a:t>工程</a:t>
            </a:r>
            <a:r>
              <a:rPr lang="ja-JP" altLang="en-US" sz="2200" b="1" dirty="0" smtClean="0"/>
              <a:t>通過</a:t>
            </a:r>
            <a:r>
              <a:rPr lang="en-US" altLang="ja-JP" sz="2200" b="1" dirty="0" smtClean="0"/>
              <a:t>⇒ </a:t>
            </a:r>
            <a:r>
              <a:rPr lang="ja-JP" altLang="ja-JP" sz="2200" b="1" dirty="0"/>
              <a:t>仕掛加工費</a:t>
            </a:r>
            <a:r>
              <a:rPr lang="en-US" altLang="ja-JP" sz="2200" b="1" dirty="0"/>
              <a:t>/ </a:t>
            </a:r>
            <a:r>
              <a:rPr lang="ja-JP" altLang="ja-JP" sz="2200" b="1" dirty="0"/>
              <a:t>仕掛品</a:t>
            </a:r>
            <a:r>
              <a:rPr lang="en-US" altLang="ja-JP" sz="2200" b="1" dirty="0"/>
              <a:t> ⇒ </a:t>
            </a:r>
            <a:r>
              <a:rPr lang="ja-JP" altLang="ja-JP" sz="2200" b="1" dirty="0" smtClean="0"/>
              <a:t>仕掛品</a:t>
            </a:r>
            <a:r>
              <a:rPr lang="ja-JP" altLang="ja-JP" sz="2200" b="1" dirty="0"/>
              <a:t>勘定と</a:t>
            </a:r>
            <a:r>
              <a:rPr lang="ja-JP" altLang="ja-JP" sz="2200" b="1" dirty="0" smtClean="0"/>
              <a:t>製造原価の更新</a:t>
            </a:r>
            <a:r>
              <a:rPr lang="ja-JP" altLang="en-US" sz="2200" b="1" dirty="0" smtClean="0"/>
              <a:t>　　　　</a:t>
            </a:r>
            <a:r>
              <a:rPr lang="ja-JP" altLang="ja-JP" sz="2200" b="1" dirty="0" smtClean="0"/>
              <a:t> </a:t>
            </a:r>
            <a:r>
              <a:rPr lang="ja-JP" altLang="ja-JP" sz="2200" b="1" dirty="0"/>
              <a:t>　　</a:t>
            </a:r>
            <a:r>
              <a:rPr lang="en-US" altLang="ja-JP" sz="2200" b="1" dirty="0"/>
              <a:t>    </a:t>
            </a:r>
            <a:endParaRPr lang="ja-JP" altLang="ja-JP" sz="2200" b="1" dirty="0"/>
          </a:p>
          <a:p>
            <a:pPr marL="457200" indent="-457200">
              <a:buAutoNum type="arabicPlain" startAt="5"/>
            </a:pPr>
            <a:r>
              <a:rPr lang="ja-JP" altLang="ja-JP" sz="2200" b="1" dirty="0" smtClean="0"/>
              <a:t>製品</a:t>
            </a:r>
            <a:r>
              <a:rPr lang="ja-JP" altLang="ja-JP" sz="2200" b="1" dirty="0"/>
              <a:t>の</a:t>
            </a:r>
            <a:r>
              <a:rPr lang="ja-JP" altLang="ja-JP" sz="2200" b="1" dirty="0" smtClean="0"/>
              <a:t>完成</a:t>
            </a:r>
            <a:r>
              <a:rPr lang="ja-JP" altLang="ja-JP" sz="2200" b="1" dirty="0"/>
              <a:t>　</a:t>
            </a:r>
            <a:r>
              <a:rPr lang="en-US" altLang="ja-JP" sz="2200" b="1" dirty="0"/>
              <a:t>⇒ </a:t>
            </a:r>
            <a:r>
              <a:rPr lang="ja-JP" altLang="ja-JP" sz="2200" b="1" dirty="0"/>
              <a:t>製品</a:t>
            </a:r>
            <a:r>
              <a:rPr lang="en-US" altLang="ja-JP" sz="2200" b="1" dirty="0"/>
              <a:t> / </a:t>
            </a:r>
            <a:r>
              <a:rPr lang="ja-JP" altLang="ja-JP" sz="2200" b="1" dirty="0" smtClean="0"/>
              <a:t>仕掛品</a:t>
            </a:r>
            <a:r>
              <a:rPr lang="ja-JP" altLang="en-US" sz="2200" b="1" dirty="0" smtClean="0"/>
              <a:t>　</a:t>
            </a:r>
            <a:r>
              <a:rPr lang="en-US" altLang="ja-JP" sz="2200" b="1" dirty="0" smtClean="0"/>
              <a:t> </a:t>
            </a:r>
            <a:r>
              <a:rPr lang="en-US" altLang="ja-JP" sz="2200" b="1" dirty="0"/>
              <a:t>⇒</a:t>
            </a:r>
            <a:r>
              <a:rPr lang="ja-JP" altLang="ja-JP" sz="2200" b="1" dirty="0"/>
              <a:t>　</a:t>
            </a:r>
            <a:r>
              <a:rPr lang="ja-JP" altLang="ja-JP" sz="2200" b="1" dirty="0" smtClean="0"/>
              <a:t>製品勘定と製造原価</a:t>
            </a:r>
            <a:r>
              <a:rPr lang="ja-JP" altLang="en-US" sz="2200" b="1" dirty="0" smtClean="0"/>
              <a:t>の</a:t>
            </a:r>
            <a:r>
              <a:rPr lang="ja-JP" altLang="ja-JP" sz="2200" b="1" dirty="0" smtClean="0"/>
              <a:t>更新</a:t>
            </a:r>
            <a:endParaRPr lang="ja-JP" altLang="ja-JP" sz="2200" b="1" dirty="0"/>
          </a:p>
          <a:p>
            <a:pPr marL="0" indent="0">
              <a:buNone/>
            </a:pPr>
            <a:r>
              <a:rPr lang="en-US" altLang="ja-JP" sz="2200" b="1" dirty="0"/>
              <a:t>6 </a:t>
            </a:r>
            <a:r>
              <a:rPr lang="ja-JP" altLang="en-US" sz="2200" b="1" dirty="0" smtClean="0"/>
              <a:t>　</a:t>
            </a:r>
            <a:r>
              <a:rPr lang="ja-JP" altLang="ja-JP" sz="2200" b="1" dirty="0" smtClean="0"/>
              <a:t>製品</a:t>
            </a:r>
            <a:r>
              <a:rPr lang="ja-JP" altLang="ja-JP" sz="2200" b="1" dirty="0"/>
              <a:t>の出荷　</a:t>
            </a:r>
            <a:r>
              <a:rPr lang="en-US" altLang="ja-JP" sz="2200" b="1" dirty="0"/>
              <a:t> ⇒ </a:t>
            </a:r>
            <a:r>
              <a:rPr lang="ja-JP" altLang="ja-JP" sz="2200" b="1" dirty="0"/>
              <a:t>売上原価</a:t>
            </a:r>
            <a:r>
              <a:rPr lang="en-US" altLang="ja-JP" sz="2200" b="1" dirty="0"/>
              <a:t> / </a:t>
            </a:r>
            <a:r>
              <a:rPr lang="ja-JP" altLang="ja-JP" sz="2200" b="1" dirty="0" smtClean="0"/>
              <a:t>製品</a:t>
            </a:r>
            <a:r>
              <a:rPr lang="ja-JP" altLang="en-US" sz="2200" b="1" dirty="0" smtClean="0"/>
              <a:t>　</a:t>
            </a:r>
            <a:r>
              <a:rPr lang="en-US" altLang="ja-JP" sz="2200" b="1" dirty="0" smtClean="0"/>
              <a:t>⇒</a:t>
            </a:r>
            <a:r>
              <a:rPr lang="ja-JP" altLang="ja-JP" sz="2200" b="1" dirty="0"/>
              <a:t>　</a:t>
            </a:r>
            <a:r>
              <a:rPr lang="ja-JP" altLang="ja-JP" sz="2200" b="1" dirty="0" smtClean="0"/>
              <a:t>製品</a:t>
            </a:r>
            <a:r>
              <a:rPr lang="ja-JP" altLang="ja-JP" sz="2200" b="1" dirty="0"/>
              <a:t>勘定と</a:t>
            </a:r>
            <a:r>
              <a:rPr lang="ja-JP" altLang="ja-JP" sz="2200" b="1" dirty="0" smtClean="0"/>
              <a:t>製造原価の</a:t>
            </a:r>
            <a:r>
              <a:rPr lang="ja-JP" altLang="ja-JP" sz="2200" b="1" dirty="0"/>
              <a:t>更新、</a:t>
            </a:r>
          </a:p>
          <a:p>
            <a:pPr marL="0" indent="0">
              <a:buNone/>
            </a:pPr>
            <a:r>
              <a:rPr lang="en-US" altLang="ja-JP" sz="2200" b="1" dirty="0"/>
              <a:t>7 </a:t>
            </a:r>
            <a:r>
              <a:rPr lang="ja-JP" altLang="en-US" sz="2200" b="1" dirty="0" smtClean="0"/>
              <a:t>　</a:t>
            </a:r>
            <a:r>
              <a:rPr lang="ja-JP" altLang="ja-JP" sz="2200" b="1" dirty="0" smtClean="0"/>
              <a:t>納品</a:t>
            </a:r>
            <a:r>
              <a:rPr lang="en-US" altLang="ja-JP" sz="2200" b="1" dirty="0" smtClean="0"/>
              <a:t>  </a:t>
            </a:r>
            <a:r>
              <a:rPr lang="ja-JP" altLang="ja-JP" sz="2200" b="1" dirty="0"/>
              <a:t>　 　</a:t>
            </a:r>
            <a:r>
              <a:rPr lang="en-US" altLang="ja-JP" sz="2200" b="1" dirty="0"/>
              <a:t> ⇒</a:t>
            </a:r>
            <a:r>
              <a:rPr lang="ja-JP" altLang="ja-JP" sz="2200" b="1" dirty="0"/>
              <a:t>　売掛金</a:t>
            </a:r>
            <a:r>
              <a:rPr lang="en-US" altLang="ja-JP" sz="2200" b="1" dirty="0"/>
              <a:t>  /</a:t>
            </a:r>
            <a:r>
              <a:rPr lang="ja-JP" altLang="ja-JP" sz="2200" b="1" dirty="0"/>
              <a:t>売上　</a:t>
            </a:r>
            <a:r>
              <a:rPr lang="en-US" altLang="ja-JP" sz="2200" b="1" dirty="0"/>
              <a:t>⇒  </a:t>
            </a:r>
            <a:r>
              <a:rPr lang="ja-JP" altLang="ja-JP" sz="2200" b="1" dirty="0" smtClean="0"/>
              <a:t>売掛金勘定</a:t>
            </a:r>
            <a:r>
              <a:rPr lang="ja-JP" altLang="en-US" sz="2200" b="1" dirty="0" smtClean="0"/>
              <a:t>の</a:t>
            </a:r>
            <a:r>
              <a:rPr lang="ja-JP" altLang="ja-JP" sz="2200" b="1" dirty="0" smtClean="0"/>
              <a:t>更新</a:t>
            </a:r>
            <a:endParaRPr lang="ja-JP" altLang="ja-JP" sz="2200" b="1" dirty="0"/>
          </a:p>
          <a:p>
            <a:pPr marL="457200" indent="-457200">
              <a:buAutoNum type="arabicPlain" startAt="8"/>
            </a:pPr>
            <a:r>
              <a:rPr lang="ja-JP" altLang="ja-JP" sz="2200" b="1" dirty="0" smtClean="0"/>
              <a:t>回収</a:t>
            </a:r>
            <a:r>
              <a:rPr lang="ja-JP" altLang="ja-JP" sz="2200" b="1" dirty="0"/>
              <a:t>　</a:t>
            </a:r>
            <a:r>
              <a:rPr lang="en-US" altLang="ja-JP" sz="2200" b="1" dirty="0"/>
              <a:t>      ⇒</a:t>
            </a:r>
            <a:r>
              <a:rPr lang="ja-JP" altLang="ja-JP" sz="2200" b="1" dirty="0"/>
              <a:t>　現金</a:t>
            </a:r>
            <a:r>
              <a:rPr lang="en-US" altLang="ja-JP" sz="2200" b="1" dirty="0"/>
              <a:t> / </a:t>
            </a:r>
            <a:r>
              <a:rPr lang="ja-JP" altLang="ja-JP" sz="2200" b="1" dirty="0"/>
              <a:t>売掛金　</a:t>
            </a:r>
            <a:r>
              <a:rPr lang="en-US" altLang="ja-JP" sz="2200" b="1" dirty="0"/>
              <a:t> ⇒ </a:t>
            </a:r>
            <a:r>
              <a:rPr lang="ja-JP" altLang="ja-JP" sz="2200" b="1" dirty="0" smtClean="0"/>
              <a:t>現金</a:t>
            </a:r>
            <a:r>
              <a:rPr lang="ja-JP" altLang="ja-JP" sz="2200" b="1" dirty="0"/>
              <a:t>勘定と売掛金勘定の</a:t>
            </a:r>
            <a:r>
              <a:rPr lang="ja-JP" altLang="ja-JP" sz="2200" b="1" dirty="0" smtClean="0"/>
              <a:t>更新</a:t>
            </a:r>
            <a:endParaRPr lang="en-US" altLang="ja-JP" sz="2200" b="1" dirty="0" smtClean="0"/>
          </a:p>
          <a:p>
            <a:pPr marL="0" indent="0">
              <a:buNone/>
            </a:pPr>
            <a:r>
              <a:rPr lang="ja-JP" altLang="en-US" sz="2200" b="1" u="sng" dirty="0" smtClean="0">
                <a:solidFill>
                  <a:srgbClr val="FF0000"/>
                </a:solidFill>
              </a:rPr>
              <a:t>ポイント</a:t>
            </a:r>
            <a:endParaRPr lang="en-US" altLang="ja-JP" sz="2200" b="1" u="sng" dirty="0" smtClean="0">
              <a:solidFill>
                <a:srgbClr val="FF0000"/>
              </a:solidFill>
            </a:endParaRPr>
          </a:p>
          <a:p>
            <a:pPr marL="0" indent="0">
              <a:buNone/>
            </a:pPr>
            <a:r>
              <a:rPr lang="ja-JP" altLang="en-US" sz="2200" b="1" dirty="0" smtClean="0">
                <a:solidFill>
                  <a:srgbClr val="FF0000"/>
                </a:solidFill>
              </a:rPr>
              <a:t>　①　</a:t>
            </a:r>
            <a:r>
              <a:rPr lang="en-US" altLang="ja-JP" sz="2200" b="1" dirty="0" smtClean="0">
                <a:solidFill>
                  <a:srgbClr val="FF0000"/>
                </a:solidFill>
              </a:rPr>
              <a:t>B/S </a:t>
            </a:r>
            <a:r>
              <a:rPr lang="ja-JP" altLang="en-US" sz="2200" b="1" dirty="0" smtClean="0">
                <a:solidFill>
                  <a:srgbClr val="FF0000"/>
                </a:solidFill>
              </a:rPr>
              <a:t>の更新は、</a:t>
            </a:r>
            <a:r>
              <a:rPr lang="en-US" altLang="ja-JP" sz="2200" b="1" dirty="0" smtClean="0">
                <a:solidFill>
                  <a:srgbClr val="FF0000"/>
                </a:solidFill>
              </a:rPr>
              <a:t>IoT</a:t>
            </a:r>
            <a:r>
              <a:rPr lang="ja-JP" altLang="en-US" sz="2200" b="1" dirty="0" smtClean="0">
                <a:solidFill>
                  <a:srgbClr val="FF0000"/>
                </a:solidFill>
              </a:rPr>
              <a:t>で物の流れと同期してリアルタイム処理。</a:t>
            </a:r>
            <a:endParaRPr lang="en-US" altLang="ja-JP" sz="2200" b="1" dirty="0" smtClean="0">
              <a:solidFill>
                <a:srgbClr val="FF0000"/>
              </a:solidFill>
            </a:endParaRPr>
          </a:p>
          <a:p>
            <a:pPr marL="0" indent="0">
              <a:buNone/>
            </a:pPr>
            <a:r>
              <a:rPr lang="ja-JP" altLang="en-US" sz="2200" b="1" dirty="0" smtClean="0">
                <a:solidFill>
                  <a:srgbClr val="FF0000"/>
                </a:solidFill>
              </a:rPr>
              <a:t>   ②  品目別、ロット</a:t>
            </a:r>
            <a:r>
              <a:rPr lang="en-US" altLang="ja-JP" sz="2200" b="1" dirty="0" smtClean="0">
                <a:solidFill>
                  <a:srgbClr val="FF0000"/>
                </a:solidFill>
              </a:rPr>
              <a:t>No</a:t>
            </a:r>
            <a:r>
              <a:rPr lang="ja-JP" altLang="en-US" sz="2200" b="1" dirty="0" smtClean="0">
                <a:solidFill>
                  <a:srgbClr val="FF0000"/>
                </a:solidFill>
              </a:rPr>
              <a:t>別の最小単位で把握。</a:t>
            </a:r>
            <a:endParaRPr lang="en-US" altLang="ja-JP" sz="2200" b="1" dirty="0" smtClean="0">
              <a:solidFill>
                <a:srgbClr val="FF0000"/>
              </a:solidFill>
            </a:endParaRPr>
          </a:p>
          <a:p>
            <a:pPr marL="0" indent="0">
              <a:buNone/>
            </a:pPr>
            <a:r>
              <a:rPr lang="ja-JP" altLang="en-US" sz="2200" b="1" dirty="0">
                <a:solidFill>
                  <a:srgbClr val="FF0000"/>
                </a:solidFill>
              </a:rPr>
              <a:t>　</a:t>
            </a:r>
            <a:r>
              <a:rPr lang="ja-JP" altLang="en-US" sz="2200" b="1" dirty="0" smtClean="0">
                <a:solidFill>
                  <a:srgbClr val="FF0000"/>
                </a:solidFill>
              </a:rPr>
              <a:t>③　この段階の</a:t>
            </a:r>
            <a:r>
              <a:rPr lang="en-US" altLang="ja-JP" sz="2200" b="1" dirty="0" smtClean="0">
                <a:solidFill>
                  <a:srgbClr val="FF0000"/>
                </a:solidFill>
              </a:rPr>
              <a:t>B/S</a:t>
            </a:r>
            <a:r>
              <a:rPr lang="ja-JP" altLang="en-US" sz="2200" b="1" dirty="0" smtClean="0">
                <a:solidFill>
                  <a:srgbClr val="FF0000"/>
                </a:solidFill>
              </a:rPr>
              <a:t>はすべて取得原価</a:t>
            </a:r>
            <a:r>
              <a:rPr lang="en-US" altLang="ja-JP" sz="2200" b="1" dirty="0" smtClean="0">
                <a:solidFill>
                  <a:srgbClr val="FF0000"/>
                </a:solidFill>
              </a:rPr>
              <a:t>(</a:t>
            </a:r>
            <a:r>
              <a:rPr lang="ja-JP" altLang="en-US" sz="2200" b="1" dirty="0" smtClean="0">
                <a:solidFill>
                  <a:srgbClr val="FF0000"/>
                </a:solidFill>
              </a:rPr>
              <a:t>入力価格）ベース。</a:t>
            </a:r>
            <a:endParaRPr lang="en-US" altLang="ja-JP" sz="2200" b="1" dirty="0" smtClean="0">
              <a:solidFill>
                <a:srgbClr val="FF0000"/>
              </a:solidFill>
            </a:endParaRPr>
          </a:p>
          <a:p>
            <a:pPr marL="0" indent="0">
              <a:buNone/>
            </a:pPr>
            <a:r>
              <a:rPr lang="ja-JP" altLang="en-US" sz="2200" b="1" dirty="0">
                <a:solidFill>
                  <a:srgbClr val="FF0000"/>
                </a:solidFill>
              </a:rPr>
              <a:t>　</a:t>
            </a:r>
            <a:r>
              <a:rPr lang="ja-JP" altLang="en-US" sz="2200" b="1" dirty="0" smtClean="0">
                <a:solidFill>
                  <a:srgbClr val="FF0000"/>
                </a:solidFill>
              </a:rPr>
              <a:t>④　</a:t>
            </a:r>
            <a:r>
              <a:rPr lang="en-US" altLang="ja-JP" sz="2200" b="1" dirty="0" smtClean="0">
                <a:solidFill>
                  <a:srgbClr val="FF0000"/>
                </a:solidFill>
              </a:rPr>
              <a:t>(</a:t>
            </a:r>
            <a:r>
              <a:rPr lang="ja-JP" altLang="en-US" sz="2200" b="1" dirty="0">
                <a:solidFill>
                  <a:srgbClr val="FF0000"/>
                </a:solidFill>
              </a:rPr>
              <a:t>他</a:t>
            </a:r>
            <a:r>
              <a:rPr lang="ja-JP" altLang="en-US" sz="2200" b="1" dirty="0" smtClean="0">
                <a:solidFill>
                  <a:srgbClr val="FF0000"/>
                </a:solidFill>
              </a:rPr>
              <a:t>のものづくり</a:t>
            </a:r>
            <a:r>
              <a:rPr lang="en-US" altLang="ja-JP" sz="2200" b="1" dirty="0" smtClean="0">
                <a:solidFill>
                  <a:srgbClr val="FF0000"/>
                </a:solidFill>
              </a:rPr>
              <a:t>KPI</a:t>
            </a:r>
            <a:r>
              <a:rPr lang="ja-JP" altLang="en-US" sz="2200" b="1" dirty="0" smtClean="0">
                <a:solidFill>
                  <a:srgbClr val="FF0000"/>
                </a:solidFill>
              </a:rPr>
              <a:t>とともに）、</a:t>
            </a:r>
            <a:r>
              <a:rPr lang="en-US" altLang="ja-JP" sz="2200" b="1" dirty="0" smtClean="0">
                <a:solidFill>
                  <a:srgbClr val="FF0000"/>
                </a:solidFill>
              </a:rPr>
              <a:t>SCCC</a:t>
            </a:r>
            <a:r>
              <a:rPr lang="ja-JP" altLang="en-US" sz="2200" b="1" dirty="0" smtClean="0">
                <a:solidFill>
                  <a:srgbClr val="FF0000"/>
                </a:solidFill>
              </a:rPr>
              <a:t>は、日々更新しモニター表示。</a:t>
            </a:r>
            <a:r>
              <a:rPr lang="ja-JP" altLang="en-US" sz="2200" dirty="0"/>
              <a:t>　</a:t>
            </a:r>
            <a:endParaRPr lang="en-US" altLang="ja-JP" sz="2200" dirty="0" smtClean="0"/>
          </a:p>
          <a:p>
            <a:pPr marL="0" indent="0">
              <a:buNone/>
            </a:pPr>
            <a:endParaRPr lang="en-US" altLang="ja-JP" sz="2200" dirty="0"/>
          </a:p>
          <a:p>
            <a:pPr marL="0" indent="0">
              <a:buNone/>
            </a:pPr>
            <a:endParaRPr lang="en-US" altLang="ja-JP" sz="2200" dirty="0" smtClean="0"/>
          </a:p>
          <a:p>
            <a:pPr marL="0" indent="0">
              <a:buNone/>
            </a:pPr>
            <a:endParaRPr lang="en-US" altLang="ja-JP" sz="2000" dirty="0"/>
          </a:p>
          <a:p>
            <a:pPr marL="0" indent="0">
              <a:buNone/>
            </a:pPr>
            <a:r>
              <a:rPr lang="ja-JP" altLang="ja-JP" sz="2000" dirty="0"/>
              <a:t>　</a:t>
            </a:r>
          </a:p>
          <a:p>
            <a:pPr marL="0" indent="0">
              <a:buNone/>
            </a:pPr>
            <a:r>
              <a:rPr lang="en-US" altLang="ja-JP" sz="2000" dirty="0"/>
              <a:t> </a:t>
            </a:r>
            <a:endParaRPr lang="ja-JP" altLang="ja-JP" sz="2000" dirty="0"/>
          </a:p>
          <a:p>
            <a:endParaRPr kumimoji="1" lang="ja-JP" altLang="en-US" sz="2000" dirty="0"/>
          </a:p>
        </p:txBody>
      </p:sp>
      <p:sp>
        <p:nvSpPr>
          <p:cNvPr id="4" name="スライド番号プレースホルダー 3"/>
          <p:cNvSpPr>
            <a:spLocks noGrp="1"/>
          </p:cNvSpPr>
          <p:nvPr>
            <p:ph type="sldNum" sz="quarter" idx="12"/>
          </p:nvPr>
        </p:nvSpPr>
        <p:spPr/>
        <p:txBody>
          <a:bodyPr/>
          <a:lstStyle/>
          <a:p>
            <a:fld id="{A73E9E65-7232-4A25-85C8-103C65E9586E}" type="slidenum">
              <a:rPr kumimoji="1" lang="ja-JP" altLang="en-US" smtClean="0"/>
              <a:t>9</a:t>
            </a:fld>
            <a:endParaRPr kumimoji="1" lang="ja-JP" altLang="en-US" dirty="0"/>
          </a:p>
        </p:txBody>
      </p:sp>
    </p:spTree>
    <p:extLst>
      <p:ext uri="{BB962C8B-B14F-4D97-AF65-F5344CB8AC3E}">
        <p14:creationId xmlns:p14="http://schemas.microsoft.com/office/powerpoint/2010/main" val="4127489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6857</TotalTime>
  <Words>1037</Words>
  <Application>Microsoft Office PowerPoint</Application>
  <PresentationFormat>画面に合わせる (4:3)</PresentationFormat>
  <Paragraphs>380</Paragraphs>
  <Slides>24</Slides>
  <Notes>21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24</vt:i4>
      </vt:variant>
    </vt:vector>
  </HeadingPairs>
  <TitlesOfParts>
    <vt:vector size="36" baseType="lpstr">
      <vt:lpstr>ＭＳ Ｐゴシック</vt:lpstr>
      <vt:lpstr>ＭＳ Ｐ明朝</vt:lpstr>
      <vt:lpstr>ＭＳ 明朝</vt:lpstr>
      <vt:lpstr>新細明體</vt:lpstr>
      <vt:lpstr>宋体</vt:lpstr>
      <vt:lpstr>メイリオ</vt:lpstr>
      <vt:lpstr>Arial</vt:lpstr>
      <vt:lpstr>Calibri</vt:lpstr>
      <vt:lpstr>Century</vt:lpstr>
      <vt:lpstr>Times New Roman</vt:lpstr>
      <vt:lpstr>Wingdings</vt:lpstr>
      <vt:lpstr>Office ​​テーマ</vt:lpstr>
      <vt:lpstr>IoTによる貸借対照表中心の経営と                         SCCC指標</vt:lpstr>
      <vt:lpstr>新たなものづくりシステム ー「超スマート社会」に向けて:    提案骨子</vt:lpstr>
      <vt:lpstr>MV=PY ：　マクロ経済学とアベノミクス</vt:lpstr>
      <vt:lpstr>貸借対照表中心の経営とは</vt:lpstr>
      <vt:lpstr>PowerPoint プレゼンテーション</vt:lpstr>
      <vt:lpstr>ROEでは混戦模様の収益力</vt:lpstr>
      <vt:lpstr>PowerPoint プレゼンテーション</vt:lpstr>
      <vt:lpstr>PowerPoint プレゼンテーション</vt:lpstr>
      <vt:lpstr>  瞬間貸借対照表の処理ロジック（SCCC対応部分) </vt:lpstr>
      <vt:lpstr>PowerPoint プレゼンテーション</vt:lpstr>
      <vt:lpstr>PowerPoint プレゼンテーション</vt:lpstr>
      <vt:lpstr>PowerPoint プレゼンテーション</vt:lpstr>
      <vt:lpstr>　ＪＩＴ導入初年度の指標混乱⇒BＳＱで落着</vt:lpstr>
      <vt:lpstr>BSQ の定義と算式</vt:lpstr>
      <vt:lpstr>PowerPoint プレゼンテーション</vt:lpstr>
      <vt:lpstr> 参考：仕入債務回転日数　(グラフ省略) </vt:lpstr>
      <vt:lpstr>PowerPoint プレゼンテーション</vt:lpstr>
      <vt:lpstr>日本ものづくりのアキレス腱：調達の「月次決済」</vt:lpstr>
      <vt:lpstr>PowerPoint プレゼンテーション</vt:lpstr>
      <vt:lpstr>PowerPoint プレゼンテーション</vt:lpstr>
      <vt:lpstr>スマー　           PERからPPERへ</vt:lpstr>
      <vt:lpstr>ROE (利益分配重視型指標)とＢＳＱの連携</vt:lpstr>
      <vt:lpstr>PowerPoint プレゼンテーション</vt:lpstr>
      <vt:lpstr>ＩｏＴが可能にする公管理会計と地方創成サポート</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mkawada</dc:creator>
  <cp:lastModifiedBy>河田 信</cp:lastModifiedBy>
  <cp:revision>205</cp:revision>
  <dcterms:created xsi:type="dcterms:W3CDTF">2016-08-18T07:54:08Z</dcterms:created>
  <dcterms:modified xsi:type="dcterms:W3CDTF">2019-10-10T03:43:08Z</dcterms:modified>
</cp:coreProperties>
</file>